
<file path=[Content_Types].xml><?xml version="1.0" encoding="utf-8"?>
<Types xmlns="http://schemas.openxmlformats.org/package/2006/content-types">
  <Default ContentType="image/jpeg" Extension="jpg"/>
  <Default ContentType="application/vnd.openxmlformats-package.relationships+xml" Extension="rels"/>
  <Default ContentType="image/png" Extension="png"/>
  <Default ContentType="application/xml" Extension="xml"/>
  <Default ContentType="image/gif" Extension="gif"/>
  <Override ContentType="application/vnd.openxmlformats-officedocument.presentationml.slideLayout+xml" PartName="/ppt/slideLayouts/slideLayout1.xml"/>
  <Override ContentType="application/vnd.openxmlformats-officedocument.presentationml.slideLayout+xml" PartName="/ppt/slideLayouts/slideLayout3.xml"/>
  <Override ContentType="application/vnd.openxmlformats-officedocument.presentationml.slideLayout+xml" PartName="/ppt/slideLayouts/slideLayout6.xml"/>
  <Override ContentType="application/vnd.openxmlformats-officedocument.presentationml.slideLayout+xml" PartName="/ppt/slideLayouts/slideLayout2.xml"/>
  <Override ContentType="application/vnd.openxmlformats-officedocument.presentationml.slideLayout+xml" PartName="/ppt/slideLayouts/slideLayout5.xml"/>
  <Override ContentType="application/vnd.openxmlformats-officedocument.presentationml.slideLayout+xml" PartName="/ppt/slideLayouts/slideLayout4.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20.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25.xml"/>
  <Override ContentType="application/vnd.openxmlformats-officedocument.presentationml.notesSlide+xml" PartName="/ppt/notesSlides/notesSlide14.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22.xml"/>
  <Override ContentType="application/vnd.openxmlformats-officedocument.presentationml.notesSlide+xml" PartName="/ppt/notesSlides/notesSlide13.xml"/>
  <Override ContentType="application/vnd.openxmlformats-officedocument.presentationml.notesSlide+xml" PartName="/ppt/notesSlides/notesSlide16.xml"/>
  <Override ContentType="application/vnd.openxmlformats-officedocument.presentationml.notesSlide+xml" PartName="/ppt/notesSlides/notesSlide12.xml"/>
  <Override ContentType="application/vnd.openxmlformats-officedocument.presentationml.notesSlide+xml" PartName="/ppt/notesSlides/notesSlide3.xml"/>
  <Override ContentType="application/vnd.openxmlformats-officedocument.presentationml.notesSlide+xml" PartName="/ppt/notesSlides/notesSlide1.xml"/>
  <Override ContentType="application/vnd.openxmlformats-officedocument.presentationml.notesSlide+xml" PartName="/ppt/notesSlides/notesSlide15.xml"/>
  <Override ContentType="application/vnd.openxmlformats-officedocument.presentationml.notesSlide+xml" PartName="/ppt/notesSlides/notesSlide6.xml"/>
  <Override ContentType="application/vnd.openxmlformats-officedocument.presentationml.notesSlide+xml" PartName="/ppt/notesSlides/notesSlide26.xml"/>
  <Override ContentType="application/vnd.openxmlformats-officedocument.presentationml.notesSlide+xml" PartName="/ppt/notesSlides/notesSlide8.xml"/>
  <Override ContentType="application/vnd.openxmlformats-officedocument.presentationml.notesSlide+xml" PartName="/ppt/notesSlides/notesSlide11.xml"/>
  <Override ContentType="application/vnd.openxmlformats-officedocument.presentationml.notesSlide+xml" PartName="/ppt/notesSlides/notesSlide23.xml"/>
  <Override ContentType="application/vnd.openxmlformats-officedocument.presentationml.notesSlide+xml" PartName="/ppt/notesSlides/notesSlide19.xml"/>
  <Override ContentType="application/vnd.openxmlformats-officedocument.presentationml.notesSlide+xml" PartName="/ppt/notesSlides/notesSlide21.xml"/>
  <Override ContentType="application/vnd.openxmlformats-officedocument.presentationml.notesSlide+xml" PartName="/ppt/notesSlides/notesSlide1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3.xml"/>
  <Override ContentType="application/vnd.openxmlformats-officedocument.theme+xml" PartName="/ppt/theme/theme2.xml"/>
  <Override ContentType="application/vnd.openxmlformats-officedocument.theme+xml" PartName="/ppt/theme/theme1.xml"/>
  <Override ContentType="application/vnd.openxmlformats-officedocument.presentationml.slideMaster+xml" PartName="/ppt/slideMasters/slideMaster1.xml"/>
  <Override ContentType="application/vnd.openxmlformats-officedocument.presentationml.slide+xml" PartName="/ppt/slides/slide16.xml"/>
  <Override ContentType="application/vnd.openxmlformats-officedocument.presentationml.slide+xml" PartName="/ppt/slides/slide21.xml"/>
  <Override ContentType="application/vnd.openxmlformats-officedocument.presentationml.slide+xml" PartName="/ppt/slides/slide2.xml"/>
  <Override ContentType="application/vnd.openxmlformats-officedocument.presentationml.slide+xml" PartName="/ppt/slides/slide26.xml"/>
  <Override ContentType="application/vnd.openxmlformats-officedocument.presentationml.slide+xml" PartName="/ppt/slides/slide25.xml"/>
  <Override ContentType="application/vnd.openxmlformats-officedocument.presentationml.slide+xml" PartName="/ppt/slides/slide6.xml"/>
  <Override ContentType="application/vnd.openxmlformats-officedocument.presentationml.slide+xml" PartName="/ppt/slides/slide3.xml"/>
  <Override ContentType="application/vnd.openxmlformats-officedocument.presentationml.slide+xml" PartName="/ppt/slides/slide17.xml"/>
  <Override ContentType="application/vnd.openxmlformats-officedocument.presentationml.slide+xml" PartName="/ppt/slides/slide24.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0.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9.xml"/>
  <Override ContentType="application/vnd.openxmlformats-officedocument.presentationml.slide+xml" PartName="/ppt/slides/slide18.xml"/>
  <Override ContentType="application/vnd.openxmlformats-officedocument.presentationml.slide+xml" PartName="/ppt/slides/slide15.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19.xml"/>
  <Override ContentType="application/vnd.openxmlformats-officedocument.presentationml.slide+xml" PartName="/ppt/slides/slide4.xml"/>
  <Override ContentType="application/vnd.openxmlformats-officedocument.presentationml.slide+xml" PartName="/ppt/slides/slide14.xml"/>
  <Override ContentType="application/vnd.openxmlformats-officedocument.presentationml.slide+xml" PartName="/ppt/slides/slide5.xml"/>
  <Override ContentType="application/vnd.openxmlformats-officedocument.presentationml.slide+xml" PartName="/ppt/slides/slide22.xml"/>
  <Override ContentType="application/vnd.openxmlformats-officedocument.presentationml.tableStyles+xml" PartName="/ppt/tableStyl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strictFirstAndLastChars="0" saveSubsetFonts="1">
  <p:sldMasterIdLst>
    <p:sldMasterId id="214748365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defaultText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90651C3A-4460-11DB-9652-00E08161165F}"/>
</file>

<file path=ppt/_rels/presentation.xml.rels><?xml version="1.0" encoding="UTF-8" standalone="yes"?><Relationships xmlns="http://schemas.openxmlformats.org/package/2006/relationships"><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30" Type="http://schemas.openxmlformats.org/officeDocument/2006/relationships/slide" Target="slides/slide25.xml"/><Relationship Id="rId12" Type="http://schemas.openxmlformats.org/officeDocument/2006/relationships/slide" Target="slides/slide7.xml"/><Relationship Id="rId31" Type="http://schemas.openxmlformats.org/officeDocument/2006/relationships/slide" Target="slides/slide26.xml"/><Relationship Id="rId13" Type="http://schemas.openxmlformats.org/officeDocument/2006/relationships/slide" Target="slides/slide8.xml"/><Relationship Id="rId10" Type="http://schemas.openxmlformats.org/officeDocument/2006/relationships/slide" Target="slides/slide5.xml"/><Relationship Id="rId11" Type="http://schemas.openxmlformats.org/officeDocument/2006/relationships/slide" Target="slides/slide6.xml"/><Relationship Id="rId29" Type="http://schemas.openxmlformats.org/officeDocument/2006/relationships/slide" Target="slides/slide2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 Type="http://schemas.openxmlformats.org/officeDocument/2006/relationships/presProps" Target="presProps.xml"/><Relationship Id="rId21" Type="http://schemas.openxmlformats.org/officeDocument/2006/relationships/slide" Target="slides/slide16.xml"/><Relationship Id="rId1" Type="http://schemas.openxmlformats.org/officeDocument/2006/relationships/theme" Target="theme/theme3.xml"/><Relationship Id="rId22" Type="http://schemas.openxmlformats.org/officeDocument/2006/relationships/slide" Target="slides/slide17.xml"/><Relationship Id="rId4" Type="http://schemas.openxmlformats.org/officeDocument/2006/relationships/slideMaster" Target="slideMasters/slideMaster1.xml"/><Relationship Id="rId23" Type="http://schemas.openxmlformats.org/officeDocument/2006/relationships/slide" Target="slides/slide18.xml"/><Relationship Id="rId3" Type="http://schemas.openxmlformats.org/officeDocument/2006/relationships/tableStyles" Target="tableStyles.xml"/><Relationship Id="rId24" Type="http://schemas.openxmlformats.org/officeDocument/2006/relationships/slide" Target="slides/slide19.xml"/><Relationship Id="rId20" Type="http://schemas.openxmlformats.org/officeDocument/2006/relationships/slide" Target="slides/slide15.xml"/><Relationship Id="rId9" Type="http://schemas.openxmlformats.org/officeDocument/2006/relationships/slide" Target="slides/slide4.xml"/><Relationship Id="rId6" Type="http://schemas.openxmlformats.org/officeDocument/2006/relationships/slide" Target="slides/slide1.xml"/><Relationship Id="rId5" Type="http://schemas.openxmlformats.org/officeDocument/2006/relationships/notesMaster" Target="notesMasters/notesMaster1.xml"/><Relationship Id="rId8" Type="http://schemas.openxmlformats.org/officeDocument/2006/relationships/slide" Target="slides/slide3.xml"/><Relationship Id="rId7"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 name="Shape 1"/>
        <p:cNvGrpSpPr/>
        <p:nvPr/>
      </p:nvGrpSpPr>
      <p:grpSpPr>
        <a:xfrm>
          <a:off x="0" y="0"/>
          <a:ext cx="0" cy="0"/>
          <a:chOff x="0" y="0"/>
          <a:chExt cx="0" cy="0"/>
        </a:xfrm>
      </p:grpSpPr>
      <p:sp>
        <p:nvSpPr>
          <p:cNvPr id="2" name="Shape 2"/>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 name="Shape 3"/>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a:spcBef>
                <a:spcPts val="0"/>
              </a:spcBef>
              <a:defRPr sz="1100"/>
            </a:lvl1pPr>
            <a:lvl2pPr>
              <a:spcBef>
                <a:spcPts val="0"/>
              </a:spcBef>
              <a:defRPr sz="1100"/>
            </a:lvl2pPr>
            <a:lvl3pPr>
              <a:spcBef>
                <a:spcPts val="0"/>
              </a:spcBef>
              <a:defRPr sz="1100"/>
            </a:lvl3pPr>
            <a:lvl4pPr>
              <a:spcBef>
                <a:spcPts val="0"/>
              </a:spcBef>
              <a:defRPr sz="1100"/>
            </a:lvl4pPr>
            <a:lvl5pPr>
              <a:spcBef>
                <a:spcPts val="0"/>
              </a:spcBef>
              <a:defRPr sz="1100"/>
            </a:lvl5pPr>
            <a:lvl6pPr>
              <a:spcBef>
                <a:spcPts val="0"/>
              </a:spcBef>
              <a:defRPr sz="1100"/>
            </a:lvl6pPr>
            <a:lvl7pPr>
              <a:spcBef>
                <a:spcPts val="0"/>
              </a:spcBef>
              <a:defRPr sz="1100"/>
            </a:lvl7pPr>
            <a:lvl8pPr>
              <a:spcBef>
                <a:spcPts val="0"/>
              </a:spcBef>
              <a:defRPr sz="1100"/>
            </a:lvl8pPr>
            <a:lvl9pPr>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 name="Shape 37"/>
        <p:cNvGrpSpPr/>
        <p:nvPr/>
      </p:nvGrpSpPr>
      <p:grpSpPr>
        <a:xfrm>
          <a:off x="0" y="0"/>
          <a:ext cx="0" cy="0"/>
          <a:chOff x="0" y="0"/>
          <a:chExt cx="0" cy="0"/>
        </a:xfrm>
      </p:grpSpPr>
      <p:sp>
        <p:nvSpPr>
          <p:cNvPr id="38" name="Shape 38"/>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9" name="Shape 3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rPr lang="it"/>
              <a:t>Introduciamo il corso---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6" name="Shape 14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Clr>
                <a:schemeClr val="dk1"/>
              </a:buClr>
              <a:buSzPct val="78571"/>
              <a:buFont typeface="Arial"/>
              <a:buNone/>
            </a:pPr>
            <a:r>
              <a:rPr lang="it" sz="1400"/>
              <a:t>Una volta creato l’oggetto Capture c ad es, le funzioni che possiamo utilizzare saranno:</a:t>
            </a:r>
          </a:p>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59" name="Shape 15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Clr>
                <a:schemeClr val="dk1"/>
              </a:buClr>
              <a:buSzPct val="78571"/>
              <a:buFont typeface="Arial"/>
              <a:buNone/>
            </a:pPr>
            <a:r>
              <a:rPr lang="it" sz="1400"/>
              <a:t>Una volta creato l’oggetto Capture c ad es, le funzioni che possiamo utilizzare saranno:</a:t>
            </a:r>
          </a:p>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73" name="Shape 173"/>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Clr>
                <a:schemeClr val="dk1"/>
              </a:buClr>
              <a:buSzPct val="78571"/>
              <a:buFont typeface="Arial"/>
              <a:buNone/>
            </a:pPr>
            <a:r>
              <a:rPr lang="it" sz="1400"/>
              <a:t>Una volta creato l’oggetto Capture c ad es, le funzioni che possiamo utilizzare saranno:</a:t>
            </a:r>
          </a:p>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4" name="Shape 184"/>
        <p:cNvGrpSpPr/>
        <p:nvPr/>
      </p:nvGrpSpPr>
      <p:grpSpPr>
        <a:xfrm>
          <a:off x="0" y="0"/>
          <a:ext cx="0" cy="0"/>
          <a:chOff x="0" y="0"/>
          <a:chExt cx="0" cy="0"/>
        </a:xfrm>
      </p:grpSpPr>
      <p:sp>
        <p:nvSpPr>
          <p:cNvPr id="185" name="Shape 1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86" name="Shape 186"/>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Clr>
                <a:schemeClr val="dk1"/>
              </a:buClr>
              <a:buSzPct val="78571"/>
              <a:buFont typeface="Arial"/>
              <a:buNone/>
            </a:pPr>
            <a:r>
              <a:rPr lang="it" sz="1400"/>
              <a:t>Una volta creato l’oggetto Capture c ad es, le funzioni che possiamo utilizzare saranno:</a:t>
            </a:r>
          </a:p>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7" name="Shape 197"/>
        <p:cNvGrpSpPr/>
        <p:nvPr/>
      </p:nvGrpSpPr>
      <p:grpSpPr>
        <a:xfrm>
          <a:off x="0" y="0"/>
          <a:ext cx="0" cy="0"/>
          <a:chOff x="0" y="0"/>
          <a:chExt cx="0" cy="0"/>
        </a:xfrm>
      </p:grpSpPr>
      <p:sp>
        <p:nvSpPr>
          <p:cNvPr id="198" name="Shape 19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99" name="Shape 19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Clr>
                <a:schemeClr val="dk1"/>
              </a:buClr>
              <a:buSzPct val="78571"/>
              <a:buFont typeface="Arial"/>
              <a:buNone/>
            </a:pPr>
            <a:r>
              <a:rPr lang="it" sz="1400"/>
              <a:t>Una volta creato l’oggetto Capture c ad es, le funzioni che possiamo utilizzare saranno:</a:t>
            </a:r>
          </a:p>
          <a:p>
            <a:pPr lvl="0" rt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09" name="Shape 20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19" name="Shape 219"/>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8" name="Shape 228"/>
        <p:cNvGrpSpPr/>
        <p:nvPr/>
      </p:nvGrpSpPr>
      <p:grpSpPr>
        <a:xfrm>
          <a:off x="0" y="0"/>
          <a:ext cx="0" cy="0"/>
          <a:chOff x="0" y="0"/>
          <a:chExt cx="0" cy="0"/>
        </a:xfrm>
      </p:grpSpPr>
      <p:sp>
        <p:nvSpPr>
          <p:cNvPr id="229" name="Shape 22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30" name="Shape 230"/>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9" name="Shape 239"/>
        <p:cNvGrpSpPr/>
        <p:nvPr/>
      </p:nvGrpSpPr>
      <p:grpSpPr>
        <a:xfrm>
          <a:off x="0" y="0"/>
          <a:ext cx="0" cy="0"/>
          <a:chOff x="0" y="0"/>
          <a:chExt cx="0" cy="0"/>
        </a:xfrm>
      </p:grpSpPr>
      <p:sp>
        <p:nvSpPr>
          <p:cNvPr id="240" name="Shape 2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41" name="Shape 24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9" name="Shape 249"/>
        <p:cNvGrpSpPr/>
        <p:nvPr/>
      </p:nvGrpSpPr>
      <p:grpSpPr>
        <a:xfrm>
          <a:off x="0" y="0"/>
          <a:ext cx="0" cy="0"/>
          <a:chOff x="0" y="0"/>
          <a:chExt cx="0" cy="0"/>
        </a:xfrm>
      </p:grpSpPr>
      <p:sp>
        <p:nvSpPr>
          <p:cNvPr id="250" name="Shape 2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51" name="Shape 25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 name="Shape 48"/>
        <p:cNvGrpSpPr/>
        <p:nvPr/>
      </p:nvGrpSpPr>
      <p:grpSpPr>
        <a:xfrm>
          <a:off x="0" y="0"/>
          <a:ext cx="0" cy="0"/>
          <a:chOff x="0" y="0"/>
          <a:chExt cx="0" cy="0"/>
        </a:xfrm>
      </p:grpSpPr>
      <p:sp>
        <p:nvSpPr>
          <p:cNvPr id="49" name="Shape 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0" name="Shape 50"/>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it"/>
              <a:t>Introduciamo il corso---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9" name="Shape 259"/>
        <p:cNvGrpSpPr/>
        <p:nvPr/>
      </p:nvGrpSpPr>
      <p:grpSpPr>
        <a:xfrm>
          <a:off x="0" y="0"/>
          <a:ext cx="0" cy="0"/>
          <a:chOff x="0" y="0"/>
          <a:chExt cx="0" cy="0"/>
        </a:xfrm>
      </p:grpSpPr>
      <p:sp>
        <p:nvSpPr>
          <p:cNvPr id="260" name="Shape 2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61" name="Shape 26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73" name="Shape 27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0" name="Shape 280"/>
        <p:cNvGrpSpPr/>
        <p:nvPr/>
      </p:nvGrpSpPr>
      <p:grpSpPr>
        <a:xfrm>
          <a:off x="0" y="0"/>
          <a:ext cx="0" cy="0"/>
          <a:chOff x="0" y="0"/>
          <a:chExt cx="0" cy="0"/>
        </a:xfrm>
      </p:grpSpPr>
      <p:sp>
        <p:nvSpPr>
          <p:cNvPr id="281" name="Shape 2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82" name="Shape 282"/>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1" name="Shape 291"/>
        <p:cNvGrpSpPr/>
        <p:nvPr/>
      </p:nvGrpSpPr>
      <p:grpSpPr>
        <a:xfrm>
          <a:off x="0" y="0"/>
          <a:ext cx="0" cy="0"/>
          <a:chOff x="0" y="0"/>
          <a:chExt cx="0" cy="0"/>
        </a:xfrm>
      </p:grpSpPr>
      <p:sp>
        <p:nvSpPr>
          <p:cNvPr id="292" name="Shape 2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293" name="Shape 293"/>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2" name="Shape 302"/>
        <p:cNvGrpSpPr/>
        <p:nvPr/>
      </p:nvGrpSpPr>
      <p:grpSpPr>
        <a:xfrm>
          <a:off x="0" y="0"/>
          <a:ext cx="0" cy="0"/>
          <a:chOff x="0" y="0"/>
          <a:chExt cx="0" cy="0"/>
        </a:xfrm>
      </p:grpSpPr>
      <p:sp>
        <p:nvSpPr>
          <p:cNvPr id="303" name="Shape 3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04" name="Shape 304"/>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3" name="Shape 313"/>
        <p:cNvGrpSpPr/>
        <p:nvPr/>
      </p:nvGrpSpPr>
      <p:grpSpPr>
        <a:xfrm>
          <a:off x="0" y="0"/>
          <a:ext cx="0" cy="0"/>
          <a:chOff x="0" y="0"/>
          <a:chExt cx="0" cy="0"/>
        </a:xfrm>
      </p:grpSpPr>
      <p:sp>
        <p:nvSpPr>
          <p:cNvPr id="314" name="Shape 3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15" name="Shape 31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5" name="Shape 325"/>
        <p:cNvGrpSpPr/>
        <p:nvPr/>
      </p:nvGrpSpPr>
      <p:grpSpPr>
        <a:xfrm>
          <a:off x="0" y="0"/>
          <a:ext cx="0" cy="0"/>
          <a:chOff x="0" y="0"/>
          <a:chExt cx="0" cy="0"/>
        </a:xfrm>
      </p:grpSpPr>
      <p:sp>
        <p:nvSpPr>
          <p:cNvPr id="326" name="Shape 3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327" name="Shape 32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 name="Shape 59"/>
        <p:cNvGrpSpPr/>
        <p:nvPr/>
      </p:nvGrpSpPr>
      <p:grpSpPr>
        <a:xfrm>
          <a:off x="0" y="0"/>
          <a:ext cx="0" cy="0"/>
          <a:chOff x="0" y="0"/>
          <a:chExt cx="0" cy="0"/>
        </a:xfrm>
      </p:grpSpPr>
      <p:sp>
        <p:nvSpPr>
          <p:cNvPr id="60" name="Shape 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1" name="Shape 61"/>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None/>
            </a:pPr>
            <a:r>
              <a:rPr lang="it"/>
              <a:t>Introduciamo il corso---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1" name="Shape 71"/>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 name="Shape 83"/>
        <p:cNvGrpSpPr/>
        <p:nvPr/>
      </p:nvGrpSpPr>
      <p:grpSpPr>
        <a:xfrm>
          <a:off x="0" y="0"/>
          <a:ext cx="0" cy="0"/>
          <a:chOff x="0" y="0"/>
          <a:chExt cx="0" cy="0"/>
        </a:xfrm>
      </p:grpSpPr>
      <p:sp>
        <p:nvSpPr>
          <p:cNvPr id="84" name="Shape 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5" name="Shape 8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 name="Shape 95"/>
        <p:cNvGrpSpPr/>
        <p:nvPr/>
      </p:nvGrpSpPr>
      <p:grpSpPr>
        <a:xfrm>
          <a:off x="0" y="0"/>
          <a:ext cx="0" cy="0"/>
          <a:chOff x="0" y="0"/>
          <a:chExt cx="0" cy="0"/>
        </a:xfrm>
      </p:grpSpPr>
      <p:sp>
        <p:nvSpPr>
          <p:cNvPr id="96" name="Shape 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7" name="Shape 97"/>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6" name="Shape 106"/>
        <p:cNvGrpSpPr/>
        <p:nvPr/>
      </p:nvGrpSpPr>
      <p:grpSpPr>
        <a:xfrm>
          <a:off x="0" y="0"/>
          <a:ext cx="0" cy="0"/>
          <a:chOff x="0" y="0"/>
          <a:chExt cx="0" cy="0"/>
        </a:xfrm>
      </p:grpSpPr>
      <p:sp>
        <p:nvSpPr>
          <p:cNvPr id="107" name="Shape 1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8" name="Shape 108"/>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9" name="Shape 119"/>
          <p:cNvSpPr txBox="1"/>
          <p:nvPr>
            <p:ph idx="1" type="body"/>
          </p:nvPr>
        </p:nvSpPr>
        <p:spPr>
          <a:xfrm>
            <a:off x="685800" y="4343400"/>
            <a:ext cx="5486399" cy="4114800"/>
          </a:xfrm>
          <a:prstGeom prst="rect">
            <a:avLst/>
          </a:prstGeom>
        </p:spPr>
        <p:txBody>
          <a:bodyPr anchorCtr="0" anchor="t" bIns="91425" lIns="91425" rIns="91425" tIns="91425">
            <a:noAutofit/>
          </a:bodyPr>
          <a:lstStyle/>
          <a:p>
            <a:pPr lvl="0" rtl="0">
              <a:spcBef>
                <a:spcPts val="0"/>
              </a:spcBef>
              <a:buClr>
                <a:schemeClr val="dk1"/>
              </a:buClr>
              <a:buSzPct val="78571"/>
              <a:buFont typeface="Arial"/>
              <a:buNone/>
            </a:pPr>
            <a:r>
              <a:rPr lang="it" sz="1400"/>
              <a:t>Una volta creato l’oggetto Capture c ad es, le funzioni che possiamo utilizzare saranno:</a:t>
            </a:r>
          </a:p>
          <a:p>
            <a:pPr>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5" name="Shape 135"/>
          <p:cNvSpPr txBox="1"/>
          <p:nvPr>
            <p:ph idx="1" type="body"/>
          </p:nvPr>
        </p:nvSpPr>
        <p:spPr>
          <a:xfrm>
            <a:off x="685800" y="4343400"/>
            <a:ext cx="5486399" cy="4114800"/>
          </a:xfrm>
          <a:prstGeom prst="rect">
            <a:avLst/>
          </a:prstGeom>
        </p:spPr>
        <p:txBody>
          <a:bodyPr anchorCtr="0" anchor="t" bIns="91425" lIns="91425" rIns="91425" tIns="91425">
            <a:noAutofit/>
          </a:bodyPr>
          <a:lstStyle/>
          <a:p>
            <a:pPr>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8" name="Shape 8"/>
        <p:cNvGrpSpPr/>
        <p:nvPr/>
      </p:nvGrpSpPr>
      <p:grpSpPr>
        <a:xfrm>
          <a:off x="0" y="0"/>
          <a:ext cx="0" cy="0"/>
          <a:chOff x="0" y="0"/>
          <a:chExt cx="0" cy="0"/>
        </a:xfrm>
      </p:grpSpPr>
      <p:sp>
        <p:nvSpPr>
          <p:cNvPr id="9" name="Shape 9"/>
          <p:cNvSpPr txBox="1"/>
          <p:nvPr>
            <p:ph type="ctrTitle"/>
          </p:nvPr>
        </p:nvSpPr>
        <p:spPr>
          <a:xfrm>
            <a:off x="685800" y="1583342"/>
            <a:ext cx="7772400" cy="1159856"/>
          </a:xfrm>
          <a:prstGeom prst="rect">
            <a:avLst/>
          </a:prstGeom>
        </p:spPr>
        <p:txBody>
          <a:bodyPr anchorCtr="0" anchor="b" bIns="91425" lIns="91425" rIns="91425" tIns="91425"/>
          <a:lstStyle>
            <a:lvl1pPr algn="ctr">
              <a:spcBef>
                <a:spcPts val="0"/>
              </a:spcBef>
              <a:buSzPct val="100000"/>
              <a:defRPr sz="4800"/>
            </a:lvl1pPr>
            <a:lvl2pPr algn="ctr">
              <a:spcBef>
                <a:spcPts val="0"/>
              </a:spcBef>
              <a:buSzPct val="100000"/>
              <a:defRPr sz="4800"/>
            </a:lvl2pPr>
            <a:lvl3pPr algn="ctr">
              <a:spcBef>
                <a:spcPts val="0"/>
              </a:spcBef>
              <a:buSzPct val="100000"/>
              <a:defRPr sz="4800"/>
            </a:lvl3pPr>
            <a:lvl4pPr algn="ctr">
              <a:spcBef>
                <a:spcPts val="0"/>
              </a:spcBef>
              <a:buSzPct val="100000"/>
              <a:defRPr sz="4800"/>
            </a:lvl4pPr>
            <a:lvl5pPr algn="ctr">
              <a:spcBef>
                <a:spcPts val="0"/>
              </a:spcBef>
              <a:buSzPct val="100000"/>
              <a:defRPr sz="4800"/>
            </a:lvl5pPr>
            <a:lvl6pPr algn="ctr">
              <a:spcBef>
                <a:spcPts val="0"/>
              </a:spcBef>
              <a:buSzPct val="100000"/>
              <a:defRPr sz="4800"/>
            </a:lvl6pPr>
            <a:lvl7pPr algn="ctr">
              <a:spcBef>
                <a:spcPts val="0"/>
              </a:spcBef>
              <a:buSzPct val="100000"/>
              <a:defRPr sz="4800"/>
            </a:lvl7pPr>
            <a:lvl8pPr algn="ctr">
              <a:spcBef>
                <a:spcPts val="0"/>
              </a:spcBef>
              <a:buSzPct val="100000"/>
              <a:defRPr sz="4800"/>
            </a:lvl8pPr>
            <a:lvl9pPr algn="ctr">
              <a:spcBef>
                <a:spcPts val="0"/>
              </a:spcBef>
              <a:buSzPct val="100000"/>
              <a:defRPr sz="4800"/>
            </a:lvl9pPr>
          </a:lstStyle>
          <a:p/>
        </p:txBody>
      </p:sp>
      <p:sp>
        <p:nvSpPr>
          <p:cNvPr id="10" name="Shape 10"/>
          <p:cNvSpPr txBox="1"/>
          <p:nvPr>
            <p:ph idx="1" type="subTitle"/>
          </p:nvPr>
        </p:nvSpPr>
        <p:spPr>
          <a:xfrm>
            <a:off x="685800" y="2840053"/>
            <a:ext cx="7772400" cy="784737"/>
          </a:xfrm>
          <a:prstGeom prst="rect">
            <a:avLst/>
          </a:prstGeom>
        </p:spPr>
        <p:txBody>
          <a:bodyPr anchorCtr="0" anchor="t" bIns="91425" lIns="91425" rIns="91425" tIns="91425"/>
          <a:lstStyle>
            <a:lvl1pPr algn="ctr">
              <a:spcBef>
                <a:spcPts val="0"/>
              </a:spcBef>
              <a:buClr>
                <a:schemeClr val="dk2"/>
              </a:buClr>
              <a:buNone/>
              <a:defRPr>
                <a:solidFill>
                  <a:schemeClr val="dk2"/>
                </a:solidFill>
              </a:defRPr>
            </a:lvl1pPr>
            <a:lvl2pPr algn="ctr">
              <a:spcBef>
                <a:spcPts val="0"/>
              </a:spcBef>
              <a:buClr>
                <a:schemeClr val="dk2"/>
              </a:buClr>
              <a:buSzPct val="100000"/>
              <a:buNone/>
              <a:defRPr sz="3000">
                <a:solidFill>
                  <a:schemeClr val="dk2"/>
                </a:solidFill>
              </a:defRPr>
            </a:lvl2pPr>
            <a:lvl3pPr algn="ctr">
              <a:spcBef>
                <a:spcPts val="0"/>
              </a:spcBef>
              <a:buClr>
                <a:schemeClr val="dk2"/>
              </a:buClr>
              <a:buSzPct val="100000"/>
              <a:buNone/>
              <a:defRPr sz="3000">
                <a:solidFill>
                  <a:schemeClr val="dk2"/>
                </a:solidFill>
              </a:defRPr>
            </a:lvl3pPr>
            <a:lvl4pPr algn="ctr">
              <a:spcBef>
                <a:spcPts val="0"/>
              </a:spcBef>
              <a:buClr>
                <a:schemeClr val="dk2"/>
              </a:buClr>
              <a:buSzPct val="100000"/>
              <a:buNone/>
              <a:defRPr sz="3000">
                <a:solidFill>
                  <a:schemeClr val="dk2"/>
                </a:solidFill>
              </a:defRPr>
            </a:lvl4pPr>
            <a:lvl5pPr algn="ctr">
              <a:spcBef>
                <a:spcPts val="0"/>
              </a:spcBef>
              <a:buClr>
                <a:schemeClr val="dk2"/>
              </a:buClr>
              <a:buSzPct val="100000"/>
              <a:buNone/>
              <a:defRPr sz="3000">
                <a:solidFill>
                  <a:schemeClr val="dk2"/>
                </a:solidFill>
              </a:defRPr>
            </a:lvl5pPr>
            <a:lvl6pPr algn="ctr">
              <a:spcBef>
                <a:spcPts val="0"/>
              </a:spcBef>
              <a:buClr>
                <a:schemeClr val="dk2"/>
              </a:buClr>
              <a:buSzPct val="100000"/>
              <a:buNone/>
              <a:defRPr sz="3000">
                <a:solidFill>
                  <a:schemeClr val="dk2"/>
                </a:solidFill>
              </a:defRPr>
            </a:lvl6pPr>
            <a:lvl7pPr algn="ctr">
              <a:spcBef>
                <a:spcPts val="0"/>
              </a:spcBef>
              <a:buClr>
                <a:schemeClr val="dk2"/>
              </a:buClr>
              <a:buSzPct val="100000"/>
              <a:buNone/>
              <a:defRPr sz="3000">
                <a:solidFill>
                  <a:schemeClr val="dk2"/>
                </a:solidFill>
              </a:defRPr>
            </a:lvl7pPr>
            <a:lvl8pPr algn="ctr">
              <a:spcBef>
                <a:spcPts val="0"/>
              </a:spcBef>
              <a:buClr>
                <a:schemeClr val="dk2"/>
              </a:buClr>
              <a:buSzPct val="100000"/>
              <a:buNone/>
              <a:defRPr sz="3000">
                <a:solidFill>
                  <a:schemeClr val="dk2"/>
                </a:solidFill>
              </a:defRPr>
            </a:lvl8pPr>
            <a:lvl9pPr algn="ctr">
              <a:spcBef>
                <a:spcPts val="0"/>
              </a:spcBef>
              <a:buClr>
                <a:schemeClr val="dk2"/>
              </a:buClr>
              <a:buSzPct val="100000"/>
              <a:buNone/>
              <a:defRPr sz="3000">
                <a:solidFill>
                  <a:schemeClr val="dk2"/>
                </a:solidFill>
              </a:defRPr>
            </a:lvl9pPr>
          </a:lstStyle>
          <a:p/>
        </p:txBody>
      </p:sp>
      <p:sp>
        <p:nvSpPr>
          <p:cNvPr id="11" name="Shape 11"/>
          <p:cNvSpPr txBox="1"/>
          <p:nvPr>
            <p:ph idx="12" type="sldNum"/>
          </p:nvPr>
        </p:nvSpPr>
        <p:spPr>
          <a:xfrm>
            <a:off x="8556791" y="4749850"/>
            <a:ext cx="548699" cy="393524"/>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it"/>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2" name="Shape 12"/>
        <p:cNvGrpSpPr/>
        <p:nvPr/>
      </p:nvGrpSpPr>
      <p:grpSpPr>
        <a:xfrm>
          <a:off x="0" y="0"/>
          <a:ext cx="0" cy="0"/>
          <a:chOff x="0" y="0"/>
          <a:chExt cx="0" cy="0"/>
        </a:xfrm>
      </p:grpSpPr>
      <p:sp>
        <p:nvSpPr>
          <p:cNvPr id="13" name="Shape 13"/>
          <p:cNvSpPr txBox="1"/>
          <p:nvPr>
            <p:ph type="title"/>
          </p:nvPr>
        </p:nvSpPr>
        <p:spPr>
          <a:xfrm>
            <a:off x="457200" y="205978"/>
            <a:ext cx="8229600" cy="85725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4" name="Shape 14"/>
          <p:cNvSpPr txBox="1"/>
          <p:nvPr>
            <p:ph idx="1" type="body"/>
          </p:nvPr>
        </p:nvSpPr>
        <p:spPr>
          <a:xfrm>
            <a:off x="457200" y="1200150"/>
            <a:ext cx="8229600" cy="3725699"/>
          </a:xfrm>
          <a:prstGeom prst="rect">
            <a:avLst/>
          </a:prstGeom>
        </p:spPr>
        <p:txBody>
          <a:bodyPr anchorCtr="0" anchor="t" bIns="91425" lIns="91425" rIns="91425" tIns="91425"/>
          <a:lstStyle>
            <a:lvl1pPr>
              <a:spcBef>
                <a:spcPts val="0"/>
              </a:spcBef>
              <a:defRPr>
                <a:solidFill>
                  <a:srgbClr val="FFFFFF"/>
                </a:solidFill>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5" name="Shape 15"/>
          <p:cNvSpPr txBox="1"/>
          <p:nvPr>
            <p:ph idx="12" type="sldNum"/>
          </p:nvPr>
        </p:nvSpPr>
        <p:spPr>
          <a:xfrm>
            <a:off x="8556791" y="4749850"/>
            <a:ext cx="548699" cy="393524"/>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it"/>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16" name="Shape 16"/>
        <p:cNvGrpSpPr/>
        <p:nvPr/>
      </p:nvGrpSpPr>
      <p:grpSpPr>
        <a:xfrm>
          <a:off x="0" y="0"/>
          <a:ext cx="0" cy="0"/>
          <a:chOff x="0" y="0"/>
          <a:chExt cx="0" cy="0"/>
        </a:xfrm>
      </p:grpSpPr>
      <p:sp>
        <p:nvSpPr>
          <p:cNvPr id="17" name="Shape 17"/>
          <p:cNvSpPr txBox="1"/>
          <p:nvPr>
            <p:ph type="title"/>
          </p:nvPr>
        </p:nvSpPr>
        <p:spPr>
          <a:xfrm>
            <a:off x="457200" y="205978"/>
            <a:ext cx="8229600" cy="85725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8" name="Shape 18"/>
          <p:cNvSpPr txBox="1"/>
          <p:nvPr>
            <p:ph idx="1" type="body"/>
          </p:nvPr>
        </p:nvSpPr>
        <p:spPr>
          <a:xfrm>
            <a:off x="457200" y="1200150"/>
            <a:ext cx="3994525" cy="372568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19" name="Shape 19"/>
          <p:cNvSpPr txBox="1"/>
          <p:nvPr>
            <p:ph idx="2" type="body"/>
          </p:nvPr>
        </p:nvSpPr>
        <p:spPr>
          <a:xfrm>
            <a:off x="4692273" y="1200150"/>
            <a:ext cx="3994525" cy="3725680"/>
          </a:xfrm>
          <a:prstGeom prst="rect">
            <a:avLst/>
          </a:prstGeom>
        </p:spPr>
        <p:txBody>
          <a:bodyPr anchorCtr="0" anchor="t"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0" name="Shape 20"/>
          <p:cNvSpPr txBox="1"/>
          <p:nvPr>
            <p:ph idx="12" type="sldNum"/>
          </p:nvPr>
        </p:nvSpPr>
        <p:spPr>
          <a:xfrm>
            <a:off x="8556791" y="4749850"/>
            <a:ext cx="548699" cy="393524"/>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it"/>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1" name="Shape 21"/>
        <p:cNvGrpSpPr/>
        <p:nvPr/>
      </p:nvGrpSpPr>
      <p:grpSpPr>
        <a:xfrm>
          <a:off x="0" y="0"/>
          <a:ext cx="0" cy="0"/>
          <a:chOff x="0" y="0"/>
          <a:chExt cx="0" cy="0"/>
        </a:xfrm>
      </p:grpSpPr>
      <p:sp>
        <p:nvSpPr>
          <p:cNvPr id="22" name="Shape 22"/>
          <p:cNvSpPr txBox="1"/>
          <p:nvPr>
            <p:ph type="title"/>
          </p:nvPr>
        </p:nvSpPr>
        <p:spPr>
          <a:xfrm>
            <a:off x="457200" y="205978"/>
            <a:ext cx="8229600" cy="857250"/>
          </a:xfrm>
          <a:prstGeom prst="rect">
            <a:avLst/>
          </a:prstGeom>
        </p:spPr>
        <p:txBody>
          <a:bodyPr anchorCtr="0" anchor="b" bIns="91425" lIns="91425" rIns="91425" tIns="91425"/>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p:txBody>
      </p:sp>
      <p:sp>
        <p:nvSpPr>
          <p:cNvPr id="23" name="Shape 23"/>
          <p:cNvSpPr txBox="1"/>
          <p:nvPr>
            <p:ph idx="12" type="sldNum"/>
          </p:nvPr>
        </p:nvSpPr>
        <p:spPr>
          <a:xfrm>
            <a:off x="8556791" y="4749850"/>
            <a:ext cx="548699" cy="393524"/>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it"/>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24" name="Shape 24"/>
        <p:cNvGrpSpPr/>
        <p:nvPr/>
      </p:nvGrpSpPr>
      <p:grpSpPr>
        <a:xfrm>
          <a:off x="0" y="0"/>
          <a:ext cx="0" cy="0"/>
          <a:chOff x="0" y="0"/>
          <a:chExt cx="0" cy="0"/>
        </a:xfrm>
      </p:grpSpPr>
      <p:sp>
        <p:nvSpPr>
          <p:cNvPr id="25" name="Shape 25"/>
          <p:cNvSpPr txBox="1"/>
          <p:nvPr>
            <p:ph idx="1" type="body"/>
          </p:nvPr>
        </p:nvSpPr>
        <p:spPr>
          <a:xfrm>
            <a:off x="457200" y="4406309"/>
            <a:ext cx="8229600" cy="519520"/>
          </a:xfrm>
          <a:prstGeom prst="rect">
            <a:avLst/>
          </a:prstGeom>
        </p:spPr>
        <p:txBody>
          <a:bodyPr anchorCtr="0" anchor="t" bIns="91425" lIns="91425" rIns="91425" tIns="91425"/>
          <a:lstStyle>
            <a:lvl1pPr algn="ctr">
              <a:spcBef>
                <a:spcPts val="360"/>
              </a:spcBef>
              <a:buSzPct val="100000"/>
              <a:buNone/>
              <a:defRPr sz="1800"/>
            </a:lvl1pPr>
          </a:lstStyle>
          <a:p/>
        </p:txBody>
      </p:sp>
      <p:sp>
        <p:nvSpPr>
          <p:cNvPr id="26" name="Shape 26"/>
          <p:cNvSpPr txBox="1"/>
          <p:nvPr>
            <p:ph idx="12" type="sldNum"/>
          </p:nvPr>
        </p:nvSpPr>
        <p:spPr>
          <a:xfrm>
            <a:off x="8556791" y="4749850"/>
            <a:ext cx="548699" cy="393524"/>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it"/>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27" name="Shape 27"/>
        <p:cNvGrpSpPr/>
        <p:nvPr/>
      </p:nvGrpSpPr>
      <p:grpSpPr>
        <a:xfrm>
          <a:off x="0" y="0"/>
          <a:ext cx="0" cy="0"/>
          <a:chOff x="0" y="0"/>
          <a:chExt cx="0" cy="0"/>
        </a:xfrm>
      </p:grpSpPr>
      <p:sp>
        <p:nvSpPr>
          <p:cNvPr id="28" name="Shape 28"/>
          <p:cNvSpPr txBox="1"/>
          <p:nvPr>
            <p:ph idx="12" type="sldNum"/>
          </p:nvPr>
        </p:nvSpPr>
        <p:spPr>
          <a:xfrm>
            <a:off x="8556791" y="4749850"/>
            <a:ext cx="548699" cy="393524"/>
          </a:xfrm>
          <a:prstGeom prst="rect">
            <a:avLst/>
          </a:prstGeom>
        </p:spPr>
        <p:txBody>
          <a:bodyPr anchorCtr="0" anchor="ctr" bIns="91425" lIns="91425" rIns="91425" tIns="91425">
            <a:noAutofit/>
          </a:bodyPr>
          <a:lstStyle>
            <a:lvl1pPr>
              <a:spcBef>
                <a:spcPts val="0"/>
              </a:spcBef>
              <a:buNone/>
              <a:defRPr/>
            </a:lvl1pPr>
          </a:lstStyle>
          <a:p>
            <a:pPr>
              <a:spcBef>
                <a:spcPts val="0"/>
              </a:spcBef>
              <a:buNone/>
            </a:pPr>
            <a:fld id="{00000000-1234-1234-1234-123412341234}" type="slidenum">
              <a:rPr lang="it"/>
              <a:t>‹#›</a:t>
            </a:fld>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00.png"/><Relationship Id="rId4" Type="http://schemas.openxmlformats.org/officeDocument/2006/relationships/slideLayout" Target="../slideLayouts/slideLayout3.xml"/><Relationship Id="rId3" Type="http://schemas.openxmlformats.org/officeDocument/2006/relationships/slideLayout" Target="../slideLayouts/slideLayout2.xml"/><Relationship Id="rId6" Type="http://schemas.openxmlformats.org/officeDocument/2006/relationships/slideLayout" Target="../slideLayouts/slideLayout5.xml"/><Relationship Id="rId5" Type="http://schemas.openxmlformats.org/officeDocument/2006/relationships/slideLayout" Target="../slideLayouts/slideLayout4.xml"/><Relationship Id="rId8" Type="http://schemas.openxmlformats.org/officeDocument/2006/relationships/theme" Target="../theme/theme1.xml"/><Relationship Id="rId7"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1">
            <a:alphaModFix/>
          </a:blip>
          <a:stretch>
            <a:fillRect/>
          </a:stretch>
        </a:blipFill>
      </p:bgPr>
    </p:bg>
    <p:spTree>
      <p:nvGrpSpPr>
        <p:cNvPr id="4" name="Shape 4"/>
        <p:cNvGrpSpPr/>
        <p:nvPr/>
      </p:nvGrpSpPr>
      <p:grpSpPr>
        <a:xfrm>
          <a:off x="0" y="0"/>
          <a:ext cx="0" cy="0"/>
          <a:chOff x="0" y="0"/>
          <a:chExt cx="0" cy="0"/>
        </a:xfrm>
      </p:grpSpPr>
      <p:sp>
        <p:nvSpPr>
          <p:cNvPr id="5" name="Shape 5"/>
          <p:cNvSpPr txBox="1"/>
          <p:nvPr>
            <p:ph type="title"/>
          </p:nvPr>
        </p:nvSpPr>
        <p:spPr>
          <a:xfrm>
            <a:off x="457200" y="205978"/>
            <a:ext cx="8229600" cy="857250"/>
          </a:xfrm>
          <a:prstGeom prst="rect">
            <a:avLst/>
          </a:prstGeom>
          <a:noFill/>
          <a:ln>
            <a:noFill/>
          </a:ln>
        </p:spPr>
        <p:txBody>
          <a:bodyPr anchorCtr="0" anchor="b" bIns="91425" lIns="91425" rIns="91425" tIns="91425"/>
          <a:lstStyle>
            <a:lvl1pPr>
              <a:spcBef>
                <a:spcPts val="0"/>
              </a:spcBef>
              <a:buClr>
                <a:schemeClr val="dk1"/>
              </a:buClr>
              <a:buSzPct val="100000"/>
              <a:buNone/>
              <a:defRPr b="1" sz="3600">
                <a:solidFill>
                  <a:schemeClr val="dk1"/>
                </a:solidFill>
              </a:defRPr>
            </a:lvl1pPr>
            <a:lvl2pPr>
              <a:spcBef>
                <a:spcPts val="0"/>
              </a:spcBef>
              <a:buClr>
                <a:schemeClr val="dk1"/>
              </a:buClr>
              <a:buSzPct val="100000"/>
              <a:buNone/>
              <a:defRPr b="1" sz="3600">
                <a:solidFill>
                  <a:schemeClr val="dk1"/>
                </a:solidFill>
              </a:defRPr>
            </a:lvl2pPr>
            <a:lvl3pPr>
              <a:spcBef>
                <a:spcPts val="0"/>
              </a:spcBef>
              <a:buClr>
                <a:schemeClr val="dk1"/>
              </a:buClr>
              <a:buSzPct val="100000"/>
              <a:buNone/>
              <a:defRPr b="1" sz="3600">
                <a:solidFill>
                  <a:schemeClr val="dk1"/>
                </a:solidFill>
              </a:defRPr>
            </a:lvl3pPr>
            <a:lvl4pPr>
              <a:spcBef>
                <a:spcPts val="0"/>
              </a:spcBef>
              <a:buClr>
                <a:schemeClr val="dk1"/>
              </a:buClr>
              <a:buSzPct val="100000"/>
              <a:buNone/>
              <a:defRPr b="1" sz="3600">
                <a:solidFill>
                  <a:schemeClr val="dk1"/>
                </a:solidFill>
              </a:defRPr>
            </a:lvl4pPr>
            <a:lvl5pPr>
              <a:spcBef>
                <a:spcPts val="0"/>
              </a:spcBef>
              <a:buClr>
                <a:schemeClr val="dk1"/>
              </a:buClr>
              <a:buSzPct val="100000"/>
              <a:buNone/>
              <a:defRPr b="1" sz="3600">
                <a:solidFill>
                  <a:schemeClr val="dk1"/>
                </a:solidFill>
              </a:defRPr>
            </a:lvl5pPr>
            <a:lvl6pPr>
              <a:spcBef>
                <a:spcPts val="0"/>
              </a:spcBef>
              <a:buClr>
                <a:schemeClr val="dk1"/>
              </a:buClr>
              <a:buSzPct val="100000"/>
              <a:buNone/>
              <a:defRPr b="1" sz="3600">
                <a:solidFill>
                  <a:schemeClr val="dk1"/>
                </a:solidFill>
              </a:defRPr>
            </a:lvl6pPr>
            <a:lvl7pPr>
              <a:spcBef>
                <a:spcPts val="0"/>
              </a:spcBef>
              <a:buClr>
                <a:schemeClr val="dk1"/>
              </a:buClr>
              <a:buSzPct val="100000"/>
              <a:buNone/>
              <a:defRPr b="1" sz="3600">
                <a:solidFill>
                  <a:schemeClr val="dk1"/>
                </a:solidFill>
              </a:defRPr>
            </a:lvl7pPr>
            <a:lvl8pPr>
              <a:spcBef>
                <a:spcPts val="0"/>
              </a:spcBef>
              <a:buClr>
                <a:schemeClr val="dk1"/>
              </a:buClr>
              <a:buSzPct val="100000"/>
              <a:buNone/>
              <a:defRPr b="1" sz="3600">
                <a:solidFill>
                  <a:schemeClr val="dk1"/>
                </a:solidFill>
              </a:defRPr>
            </a:lvl8pPr>
            <a:lvl9pPr>
              <a:spcBef>
                <a:spcPts val="0"/>
              </a:spcBef>
              <a:buClr>
                <a:schemeClr val="dk1"/>
              </a:buClr>
              <a:buSzPct val="100000"/>
              <a:buNone/>
              <a:defRPr b="1" sz="3600">
                <a:solidFill>
                  <a:schemeClr val="dk1"/>
                </a:solidFill>
              </a:defRPr>
            </a:lvl9pPr>
          </a:lstStyle>
          <a:p/>
        </p:txBody>
      </p:sp>
      <p:sp>
        <p:nvSpPr>
          <p:cNvPr id="6" name="Shape 6"/>
          <p:cNvSpPr txBox="1"/>
          <p:nvPr>
            <p:ph idx="1" type="body"/>
          </p:nvPr>
        </p:nvSpPr>
        <p:spPr>
          <a:xfrm>
            <a:off x="457200" y="1200150"/>
            <a:ext cx="8229600" cy="3725680"/>
          </a:xfrm>
          <a:prstGeom prst="rect">
            <a:avLst/>
          </a:prstGeom>
          <a:noFill/>
          <a:ln>
            <a:noFill/>
          </a:ln>
        </p:spPr>
        <p:txBody>
          <a:bodyPr anchorCtr="0" anchor="t" bIns="91425" lIns="91425" rIns="91425" tIns="91425"/>
          <a:lstStyle>
            <a:lvl1pPr>
              <a:spcBef>
                <a:spcPts val="600"/>
              </a:spcBef>
              <a:buClr>
                <a:schemeClr val="dk1"/>
              </a:buClr>
              <a:buSzPct val="100000"/>
              <a:defRPr sz="3000">
                <a:solidFill>
                  <a:schemeClr val="dk1"/>
                </a:solidFill>
              </a:defRPr>
            </a:lvl1pPr>
            <a:lvl2pPr>
              <a:spcBef>
                <a:spcPts val="480"/>
              </a:spcBef>
              <a:buClr>
                <a:schemeClr val="dk1"/>
              </a:buClr>
              <a:buSzPct val="100000"/>
              <a:defRPr sz="2400">
                <a:solidFill>
                  <a:schemeClr val="dk1"/>
                </a:solidFill>
              </a:defRPr>
            </a:lvl2pPr>
            <a:lvl3pPr>
              <a:spcBef>
                <a:spcPts val="480"/>
              </a:spcBef>
              <a:buClr>
                <a:schemeClr val="dk1"/>
              </a:buClr>
              <a:buSzPct val="100000"/>
              <a:defRPr sz="2400">
                <a:solidFill>
                  <a:schemeClr val="dk1"/>
                </a:solidFill>
              </a:defRPr>
            </a:lvl3pPr>
            <a:lvl4pPr>
              <a:spcBef>
                <a:spcPts val="360"/>
              </a:spcBef>
              <a:buClr>
                <a:schemeClr val="dk1"/>
              </a:buClr>
              <a:buSzPct val="100000"/>
              <a:defRPr sz="1800">
                <a:solidFill>
                  <a:schemeClr val="dk1"/>
                </a:solidFill>
              </a:defRPr>
            </a:lvl4pPr>
            <a:lvl5pPr>
              <a:spcBef>
                <a:spcPts val="360"/>
              </a:spcBef>
              <a:buClr>
                <a:schemeClr val="dk1"/>
              </a:buClr>
              <a:buSzPct val="100000"/>
              <a:defRPr sz="1800">
                <a:solidFill>
                  <a:schemeClr val="dk1"/>
                </a:solidFill>
              </a:defRPr>
            </a:lvl5pPr>
            <a:lvl6pPr>
              <a:spcBef>
                <a:spcPts val="360"/>
              </a:spcBef>
              <a:buClr>
                <a:schemeClr val="dk1"/>
              </a:buClr>
              <a:buSzPct val="100000"/>
              <a:defRPr sz="1800">
                <a:solidFill>
                  <a:schemeClr val="dk1"/>
                </a:solidFill>
              </a:defRPr>
            </a:lvl6pPr>
            <a:lvl7pPr>
              <a:spcBef>
                <a:spcPts val="360"/>
              </a:spcBef>
              <a:buClr>
                <a:schemeClr val="dk1"/>
              </a:buClr>
              <a:buSzPct val="100000"/>
              <a:defRPr sz="1800">
                <a:solidFill>
                  <a:schemeClr val="dk1"/>
                </a:solidFill>
              </a:defRPr>
            </a:lvl7pPr>
            <a:lvl8pPr>
              <a:spcBef>
                <a:spcPts val="360"/>
              </a:spcBef>
              <a:buClr>
                <a:schemeClr val="dk1"/>
              </a:buClr>
              <a:buSzPct val="100000"/>
              <a:defRPr sz="1800">
                <a:solidFill>
                  <a:schemeClr val="dk1"/>
                </a:solidFill>
              </a:defRPr>
            </a:lvl8pPr>
            <a:lvl9pPr>
              <a:spcBef>
                <a:spcPts val="360"/>
              </a:spcBef>
              <a:buClr>
                <a:schemeClr val="dk1"/>
              </a:buClr>
              <a:buSzPct val="100000"/>
              <a:defRPr sz="1800">
                <a:solidFill>
                  <a:schemeClr val="dk1"/>
                </a:solidFill>
              </a:defRPr>
            </a:lvl9pPr>
          </a:lstStyle>
          <a:p/>
        </p:txBody>
      </p:sp>
      <p:sp>
        <p:nvSpPr>
          <p:cNvPr id="7" name="Shape 7"/>
          <p:cNvSpPr txBox="1"/>
          <p:nvPr>
            <p:ph idx="12" type="sldNum"/>
          </p:nvPr>
        </p:nvSpPr>
        <p:spPr>
          <a:xfrm>
            <a:off x="8556791" y="4749850"/>
            <a:ext cx="548699" cy="393524"/>
          </a:xfrm>
          <a:prstGeom prst="rect">
            <a:avLst/>
          </a:prstGeom>
          <a:noFill/>
          <a:ln>
            <a:noFill/>
          </a:ln>
        </p:spPr>
        <p:txBody>
          <a:bodyPr anchorCtr="0" anchor="ctr" bIns="91425" lIns="91425" rIns="91425" tIns="91425">
            <a:noAutofit/>
          </a:bodyPr>
          <a:lstStyle>
            <a:lvl1pPr algn="r">
              <a:spcBef>
                <a:spcPts val="0"/>
              </a:spcBef>
              <a:buNone/>
              <a:defRPr sz="1300">
                <a:solidFill>
                  <a:schemeClr val="dk1"/>
                </a:solidFill>
              </a:defRPr>
            </a:lvl1pPr>
          </a:lstStyle>
          <a:p>
            <a:pPr>
              <a:spcBef>
                <a:spcPts val="0"/>
              </a:spcBef>
              <a:buNone/>
            </a:pPr>
            <a:fld id="{00000000-1234-1234-1234-123412341234}" type="slidenum">
              <a:rPr lang="it"/>
              <a:t>‹#›</a:t>
            </a:fld>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Lst>
  <p:hf dt="0" ftr="0" hdr="0" sldNum="0"/>
  <p:txStyles>
    <p:title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p:titleStyle>
    <p:body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bodyStyle>
    <p:otherStyle>
      <a:defPPr marR="0" rtl="0" algn="l">
        <a:lnSpc>
          <a:spcPct val="100000"/>
        </a:lnSpc>
        <a:spcBef>
          <a:spcPts val="0"/>
        </a:spcBef>
        <a:spcAft>
          <a:spcPts val="0"/>
        </a:spcAft>
      </a:defPPr>
      <a:lvl1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1pPr>
      <a:lvl2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2pPr>
      <a:lvl3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3pPr>
      <a:lvl4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4pPr>
      <a:lvl5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5pPr>
      <a:lvl6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6pPr>
      <a:lvl7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7pPr>
      <a:lvl8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8pPr>
      <a:lvl9pPr marR="0" rtl="0" algn="l">
        <a:lnSpc>
          <a:spcPct val="100000"/>
        </a:lnSpc>
        <a:spcBef>
          <a:spcPts val="0"/>
        </a:spcBef>
        <a:spcAft>
          <a:spcPts val="0"/>
        </a:spcAft>
        <a:buNone/>
        <a:defRPr b="0" baseline="0" i="0" sz="1400" u="none" cap="none" strike="noStrik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01.png"/><Relationship Id="rId3" Type="http://schemas.openxmlformats.org/officeDocument/2006/relationships/image" Target="../media/image05.png"/><Relationship Id="rId5" Type="http://schemas.openxmlformats.org/officeDocument/2006/relationships/image" Target="../media/image0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5.jpg"/><Relationship Id="rId3" Type="http://schemas.openxmlformats.org/officeDocument/2006/relationships/image" Target="../media/image16.png"/><Relationship Id="rId6" Type="http://schemas.openxmlformats.org/officeDocument/2006/relationships/image" Target="../media/image18.png"/><Relationship Id="rId5" Type="http://schemas.openxmlformats.org/officeDocument/2006/relationships/image" Target="../media/image17.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5.png"/><Relationship Id="rId3" Type="http://schemas.openxmlformats.org/officeDocument/2006/relationships/image" Target="../media/image2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 Id="rId3"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03.png"/><Relationship Id="rId3"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 Id="rId3" Type="http://schemas.openxmlformats.org/officeDocument/2006/relationships/image" Target="../media/image27.jp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 Id="rId3" Type="http://schemas.openxmlformats.org/officeDocument/2006/relationships/image" Target="../media/image28.gi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01.png"/><Relationship Id="rId3" Type="http://schemas.openxmlformats.org/officeDocument/2006/relationships/image" Target="../media/image05.png"/><Relationship Id="rId6" Type="http://schemas.openxmlformats.org/officeDocument/2006/relationships/image" Target="../media/image04.png"/><Relationship Id="rId5" Type="http://schemas.openxmlformats.org/officeDocument/2006/relationships/image" Target="../media/image02.png"/><Relationship Id="rId7" Type="http://schemas.openxmlformats.org/officeDocument/2006/relationships/image" Target="../media/image0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 Id="rId3" Type="http://schemas.openxmlformats.org/officeDocument/2006/relationships/image" Target="../media/image29.jp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0.png"/><Relationship Id="rId3" Type="http://schemas.openxmlformats.org/officeDocument/2006/relationships/image" Target="../media/image39.gif"/><Relationship Id="rId5" Type="http://schemas.openxmlformats.org/officeDocument/2006/relationships/image" Target="../media/image3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 Id="rId3" Type="http://schemas.openxmlformats.org/officeDocument/2006/relationships/image" Target="../media/image34.gif"/></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 Id="rId3" Type="http://schemas.openxmlformats.org/officeDocument/2006/relationships/image" Target="../media/image37.gi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3.png"/><Relationship Id="rId3" Type="http://schemas.openxmlformats.org/officeDocument/2006/relationships/image" Target="../media/image32.jp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8.png"/><Relationship Id="rId3" Type="http://schemas.openxmlformats.org/officeDocument/2006/relationships/image" Target="../media/image36.png"/><Relationship Id="rId5" Type="http://schemas.openxmlformats.org/officeDocument/2006/relationships/image" Target="../media/image3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01.png"/><Relationship Id="rId3" Type="http://schemas.openxmlformats.org/officeDocument/2006/relationships/image" Target="../media/image05.png"/><Relationship Id="rId6" Type="http://schemas.openxmlformats.org/officeDocument/2006/relationships/image" Target="../media/image04.png"/><Relationship Id="rId5" Type="http://schemas.openxmlformats.org/officeDocument/2006/relationships/image" Target="../media/image02.png"/><Relationship Id="rId7" Type="http://schemas.openxmlformats.org/officeDocument/2006/relationships/image" Target="../media/image0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 Id="rId10" Type="http://schemas.openxmlformats.org/officeDocument/2006/relationships/hyperlink" Target="https://it.wikipedia.org/wiki/Microsoft_Windows" TargetMode="External"/><Relationship Id="rId4" Type="http://schemas.openxmlformats.org/officeDocument/2006/relationships/hyperlink" Target="https://it.wikipedia.org/wiki/Programmazione_orientata_agli_oggetti" TargetMode="External"/><Relationship Id="rId11" Type="http://schemas.openxmlformats.org/officeDocument/2006/relationships/hyperlink" Target="https://it.wikipedia.org/wiki/Microsoft_Windows" TargetMode="External"/><Relationship Id="rId3" Type="http://schemas.openxmlformats.org/officeDocument/2006/relationships/hyperlink" Target="https://it.wikipedia.org/wiki/Linguaggio_di_programmazione" TargetMode="External"/><Relationship Id="rId9" Type="http://schemas.openxmlformats.org/officeDocument/2006/relationships/hyperlink" Target="https://it.wikipedia.org/wiki/Mac_OS_X" TargetMode="External"/><Relationship Id="rId6" Type="http://schemas.openxmlformats.org/officeDocument/2006/relationships/hyperlink" Target="https://it.wikipedia.org/wiki/Licenza_libera" TargetMode="External"/><Relationship Id="rId5" Type="http://schemas.openxmlformats.org/officeDocument/2006/relationships/hyperlink" Target="https://it.wikipedia.org/wiki/Java_(linguaggio_di_programmazione)" TargetMode="External"/><Relationship Id="rId8" Type="http://schemas.openxmlformats.org/officeDocument/2006/relationships/hyperlink" Target="https://it.wikipedia.org/wiki/Linux" TargetMode="External"/><Relationship Id="rId7" Type="http://schemas.openxmlformats.org/officeDocument/2006/relationships/hyperlink" Target="https://it.wikipedia.org/wiki/GNU_General_Public_License"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processing.org/reference/ellipse_.html" TargetMode="External"/><Relationship Id="rId3" Type="http://schemas.openxmlformats.org/officeDocument/2006/relationships/hyperlink" Target="https://processing.org/reference/arc_.html" TargetMode="External"/><Relationship Id="rId9" Type="http://schemas.openxmlformats.org/officeDocument/2006/relationships/hyperlink" Target="https://processing.org/reference/triangle_.html" TargetMode="External"/><Relationship Id="rId6" Type="http://schemas.openxmlformats.org/officeDocument/2006/relationships/hyperlink" Target="https://processing.org/reference/point_.html" TargetMode="External"/><Relationship Id="rId5" Type="http://schemas.openxmlformats.org/officeDocument/2006/relationships/hyperlink" Target="https://processing.org/reference/line_.html" TargetMode="External"/><Relationship Id="rId8" Type="http://schemas.openxmlformats.org/officeDocument/2006/relationships/hyperlink" Target="https://processing.org/reference/rect_.html" TargetMode="External"/><Relationship Id="rId7" Type="http://schemas.openxmlformats.org/officeDocument/2006/relationships/hyperlink" Target="https://processing.org/reference/quad_.html"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07.png"/><Relationship Id="rId3" Type="http://schemas.openxmlformats.org/officeDocument/2006/relationships/image" Target="../media/image0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 Id="rId3" Type="http://schemas.openxmlformats.org/officeDocument/2006/relationships/image" Target="../media/image0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 Id="rId3" Type="http://schemas.openxmlformats.org/officeDocument/2006/relationships/image" Target="../media/image22.jpg"/><Relationship Id="rId9" Type="http://schemas.openxmlformats.org/officeDocument/2006/relationships/image" Target="../media/image09.jpg"/><Relationship Id="rId6" Type="http://schemas.openxmlformats.org/officeDocument/2006/relationships/image" Target="../media/image12.png"/><Relationship Id="rId5" Type="http://schemas.openxmlformats.org/officeDocument/2006/relationships/image" Target="../media/image11.png"/><Relationship Id="rId8" Type="http://schemas.openxmlformats.org/officeDocument/2006/relationships/image" Target="../media/image19.png"/><Relationship Id="rId7"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29" name="Shape 29"/>
        <p:cNvGrpSpPr/>
        <p:nvPr/>
      </p:nvGrpSpPr>
      <p:grpSpPr>
        <a:xfrm>
          <a:off x="0" y="0"/>
          <a:ext cx="0" cy="0"/>
          <a:chOff x="0" y="0"/>
          <a:chExt cx="0" cy="0"/>
        </a:xfrm>
      </p:grpSpPr>
      <p:sp>
        <p:nvSpPr>
          <p:cNvPr id="30" name="Shape 30"/>
          <p:cNvSpPr/>
          <p:nvPr/>
        </p:nvSpPr>
        <p:spPr>
          <a:xfrm>
            <a:off x="8600" y="-16500"/>
            <a:ext cx="9208800" cy="5176499"/>
          </a:xfrm>
          <a:prstGeom prst="rect">
            <a:avLst/>
          </a:prstGeom>
          <a:solidFill>
            <a:srgbClr val="073C6B">
              <a:alpha val="79620"/>
            </a:srgbClr>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1" name="Shape 31"/>
          <p:cNvSpPr/>
          <p:nvPr/>
        </p:nvSpPr>
        <p:spPr>
          <a:xfrm>
            <a:off x="0" y="625975"/>
            <a:ext cx="9208800" cy="4533899"/>
          </a:xfrm>
          <a:prstGeom prst="rect">
            <a:avLst/>
          </a:prstGeom>
          <a:solidFill>
            <a:srgbClr val="000000">
              <a:alpha val="51150"/>
            </a:srgbClr>
          </a:solidFill>
          <a:ln>
            <a:noFill/>
          </a:ln>
        </p:spPr>
        <p:txBody>
          <a:bodyPr anchorCtr="0" anchor="ctr" bIns="91425" lIns="91425" rIns="91425" tIns="91425">
            <a:noAutofit/>
          </a:bodyPr>
          <a:lstStyle/>
          <a:p>
            <a:pPr>
              <a:spcBef>
                <a:spcPts val="0"/>
              </a:spcBef>
              <a:buNone/>
            </a:pPr>
            <a:r>
              <a:t/>
            </a:r>
            <a:endParaRPr/>
          </a:p>
        </p:txBody>
      </p:sp>
      <p:sp>
        <p:nvSpPr>
          <p:cNvPr id="32" name="Shape 32"/>
          <p:cNvSpPr txBox="1"/>
          <p:nvPr/>
        </p:nvSpPr>
        <p:spPr>
          <a:xfrm>
            <a:off x="0" y="634325"/>
            <a:ext cx="9208800" cy="2913299"/>
          </a:xfrm>
          <a:prstGeom prst="rect">
            <a:avLst/>
          </a:prstGeom>
          <a:noFill/>
          <a:ln>
            <a:noFill/>
          </a:ln>
        </p:spPr>
        <p:txBody>
          <a:bodyPr anchorCtr="0" anchor="t" bIns="91425" lIns="91425" rIns="91425" tIns="91425">
            <a:noAutofit/>
          </a:bodyPr>
          <a:lstStyle/>
          <a:p>
            <a:pPr rtl="0" algn="ctr">
              <a:spcBef>
                <a:spcPts val="0"/>
              </a:spcBef>
              <a:buNone/>
            </a:pPr>
            <a:r>
              <a:rPr lang="it" sz="1800">
                <a:solidFill>
                  <a:srgbClr val="F3F3F3"/>
                </a:solidFill>
                <a:latin typeface="Oswald"/>
                <a:ea typeface="Oswald"/>
                <a:cs typeface="Oswald"/>
                <a:sym typeface="Oswald"/>
              </a:rPr>
              <a:t>Attestato di partecipazione </a:t>
            </a:r>
          </a:p>
          <a:p>
            <a:pPr rtl="0" algn="ctr">
              <a:spcBef>
                <a:spcPts val="0"/>
              </a:spcBef>
              <a:buNone/>
            </a:pPr>
            <a:r>
              <a:rPr lang="it" sz="1800">
                <a:solidFill>
                  <a:srgbClr val="F3F3F3"/>
                </a:solidFill>
                <a:latin typeface="Oswald"/>
                <a:ea typeface="Oswald"/>
                <a:cs typeface="Oswald"/>
                <a:sym typeface="Oswald"/>
              </a:rPr>
              <a:t>al corso:</a:t>
            </a:r>
          </a:p>
          <a:p>
            <a:pPr rtl="0" algn="ctr">
              <a:spcBef>
                <a:spcPts val="0"/>
              </a:spcBef>
              <a:buNone/>
            </a:pPr>
            <a:r>
              <a:t/>
            </a:r>
            <a:endParaRPr sz="1800">
              <a:solidFill>
                <a:srgbClr val="F3F3F3"/>
              </a:solidFill>
              <a:latin typeface="Oswald"/>
              <a:ea typeface="Oswald"/>
              <a:cs typeface="Oswald"/>
              <a:sym typeface="Oswald"/>
            </a:endParaRPr>
          </a:p>
          <a:p>
            <a:pPr rtl="0" algn="ctr">
              <a:spcBef>
                <a:spcPts val="0"/>
              </a:spcBef>
              <a:buNone/>
            </a:pPr>
            <a:r>
              <a:rPr lang="it" sz="3000">
                <a:solidFill>
                  <a:srgbClr val="F3F3F3"/>
                </a:solidFill>
                <a:latin typeface="Oswald"/>
                <a:ea typeface="Oswald"/>
                <a:cs typeface="Oswald"/>
                <a:sym typeface="Oswald"/>
              </a:rPr>
              <a:t>Facial Tracking </a:t>
            </a:r>
            <a:r>
              <a:rPr lang="it" sz="1200">
                <a:solidFill>
                  <a:srgbClr val="F3F3F3"/>
                </a:solidFill>
                <a:latin typeface="Oswald"/>
                <a:ea typeface="Oswald"/>
                <a:cs typeface="Oswald"/>
                <a:sym typeface="Oswald"/>
              </a:rPr>
              <a:t>con</a:t>
            </a:r>
            <a:r>
              <a:rPr lang="it" sz="3000">
                <a:solidFill>
                  <a:srgbClr val="F3F3F3"/>
                </a:solidFill>
                <a:latin typeface="Oswald"/>
                <a:ea typeface="Oswald"/>
                <a:cs typeface="Oswald"/>
                <a:sym typeface="Oswald"/>
              </a:rPr>
              <a:t> OpenCV Processing</a:t>
            </a:r>
          </a:p>
          <a:p>
            <a:pPr rtl="0" algn="ctr">
              <a:spcBef>
                <a:spcPts val="0"/>
              </a:spcBef>
              <a:buNone/>
            </a:pPr>
            <a:r>
              <a:rPr lang="it" sz="2400">
                <a:solidFill>
                  <a:srgbClr val="F3F3F3"/>
                </a:solidFill>
                <a:latin typeface="Oswald"/>
                <a:ea typeface="Oswald"/>
                <a:cs typeface="Oswald"/>
                <a:sym typeface="Oswald"/>
              </a:rPr>
              <a:t>Linee guida per il riconoscimento facciale.</a:t>
            </a:r>
          </a:p>
          <a:p>
            <a:pPr rtl="0" algn="ctr">
              <a:spcBef>
                <a:spcPts val="0"/>
              </a:spcBef>
              <a:buNone/>
            </a:pPr>
            <a:r>
              <a:t/>
            </a:r>
            <a:endParaRPr sz="2400">
              <a:solidFill>
                <a:srgbClr val="F3F3F3"/>
              </a:solidFill>
              <a:latin typeface="Oswald"/>
              <a:ea typeface="Oswald"/>
              <a:cs typeface="Oswald"/>
              <a:sym typeface="Oswald"/>
            </a:endParaRPr>
          </a:p>
          <a:p>
            <a:pPr indent="0" marL="0" rtl="0" algn="ctr">
              <a:spcBef>
                <a:spcPts val="0"/>
              </a:spcBef>
              <a:buNone/>
            </a:pPr>
            <a:r>
              <a:rPr lang="it" sz="1800">
                <a:solidFill>
                  <a:srgbClr val="F3F3F3"/>
                </a:solidFill>
                <a:latin typeface="Oswald"/>
                <a:ea typeface="Oswald"/>
                <a:cs typeface="Oswald"/>
                <a:sym typeface="Oswald"/>
              </a:rPr>
              <a:t>Rilasciato a </a:t>
            </a:r>
          </a:p>
          <a:p>
            <a:pPr indent="0" marL="0" rtl="0" algn="ctr">
              <a:spcBef>
                <a:spcPts val="0"/>
              </a:spcBef>
              <a:buNone/>
            </a:pPr>
            <a:r>
              <a:t/>
            </a:r>
            <a:endParaRPr sz="1800">
              <a:solidFill>
                <a:srgbClr val="F3F3F3"/>
              </a:solidFill>
              <a:latin typeface="Oswald"/>
              <a:ea typeface="Oswald"/>
              <a:cs typeface="Oswald"/>
              <a:sym typeface="Oswald"/>
            </a:endParaRPr>
          </a:p>
          <a:p>
            <a:pPr indent="0" marL="0" rtl="0" algn="ctr">
              <a:spcBef>
                <a:spcPts val="0"/>
              </a:spcBef>
              <a:buNone/>
            </a:pPr>
            <a:r>
              <a:rPr lang="it" sz="1800">
                <a:solidFill>
                  <a:srgbClr val="F3F3F3"/>
                </a:solidFill>
                <a:latin typeface="Oswald"/>
                <a:ea typeface="Oswald"/>
                <a:cs typeface="Oswald"/>
                <a:sym typeface="Oswald"/>
              </a:rPr>
              <a:t>_______________________ il 10 Luglio 2015 </a:t>
            </a:r>
          </a:p>
          <a:p>
            <a:pPr indent="0" marL="0" rtl="0" algn="ctr">
              <a:spcBef>
                <a:spcPts val="0"/>
              </a:spcBef>
              <a:buNone/>
            </a:pPr>
            <a:r>
              <a:t/>
            </a:r>
            <a:endParaRPr sz="1800">
              <a:solidFill>
                <a:srgbClr val="F3F3F3"/>
              </a:solidFill>
              <a:latin typeface="Oswald"/>
              <a:ea typeface="Oswald"/>
              <a:cs typeface="Oswald"/>
              <a:sym typeface="Oswald"/>
            </a:endParaRPr>
          </a:p>
          <a:p>
            <a:pPr indent="0" marL="0" rtl="0" algn="ctr">
              <a:spcBef>
                <a:spcPts val="0"/>
              </a:spcBef>
              <a:buNone/>
            </a:pPr>
            <a:r>
              <a:rPr lang="it" sz="1800">
                <a:solidFill>
                  <a:srgbClr val="F3F3F3"/>
                </a:solidFill>
                <a:latin typeface="Oswald"/>
                <a:ea typeface="Oswald"/>
                <a:cs typeface="Oswald"/>
                <a:sym typeface="Oswald"/>
              </a:rPr>
              <a:t>Durata: 4 ore</a:t>
            </a:r>
          </a:p>
          <a:p>
            <a:pPr indent="0" marL="0" rtl="0" algn="ctr">
              <a:spcBef>
                <a:spcPts val="0"/>
              </a:spcBef>
              <a:buNone/>
            </a:pPr>
            <a:r>
              <a:rPr lang="it" sz="1800">
                <a:solidFill>
                  <a:srgbClr val="F3F3F3"/>
                </a:solidFill>
                <a:latin typeface="Oswald"/>
                <a:ea typeface="Oswald"/>
                <a:cs typeface="Oswald"/>
                <a:sym typeface="Oswald"/>
              </a:rPr>
              <a:t>Sede: SPQwoRk Roma, via di Portinaccio 23/B </a:t>
            </a:r>
          </a:p>
          <a:p>
            <a:pPr indent="0" marL="0" rtl="0" algn="ctr">
              <a:spcBef>
                <a:spcPts val="0"/>
              </a:spcBef>
              <a:buNone/>
            </a:pPr>
            <a:r>
              <a:t/>
            </a:r>
            <a:endParaRPr sz="1800">
              <a:solidFill>
                <a:srgbClr val="F3F3F3"/>
              </a:solidFill>
              <a:latin typeface="Oswald"/>
              <a:ea typeface="Oswald"/>
              <a:cs typeface="Oswald"/>
              <a:sym typeface="Oswald"/>
            </a:endParaRPr>
          </a:p>
          <a:p>
            <a:pPr indent="0" lvl="0" marL="0" rtl="0" algn="ctr">
              <a:spcBef>
                <a:spcPts val="0"/>
              </a:spcBef>
              <a:buNone/>
            </a:pPr>
            <a:r>
              <a:t/>
            </a:r>
            <a:endParaRPr sz="1800">
              <a:solidFill>
                <a:srgbClr val="F3F3F3"/>
              </a:solidFill>
              <a:latin typeface="Oswald"/>
              <a:ea typeface="Oswald"/>
              <a:cs typeface="Oswald"/>
              <a:sym typeface="Oswald"/>
            </a:endParaRPr>
          </a:p>
        </p:txBody>
      </p:sp>
      <p:pic>
        <p:nvPicPr>
          <p:cNvPr id="33" name="Shape 33"/>
          <p:cNvPicPr preferRelativeResize="0"/>
          <p:nvPr/>
        </p:nvPicPr>
        <p:blipFill>
          <a:blip r:embed="rId4">
            <a:alphaModFix amt="49000"/>
          </a:blip>
          <a:stretch>
            <a:fillRect/>
          </a:stretch>
        </p:blipFill>
        <p:spPr>
          <a:xfrm>
            <a:off x="84800" y="698725"/>
            <a:ext cx="1333500" cy="1333500"/>
          </a:xfrm>
          <a:prstGeom prst="rect">
            <a:avLst/>
          </a:prstGeom>
          <a:noFill/>
          <a:ln>
            <a:noFill/>
          </a:ln>
        </p:spPr>
      </p:pic>
      <p:pic>
        <p:nvPicPr>
          <p:cNvPr id="34" name="Shape 34"/>
          <p:cNvPicPr preferRelativeResize="0"/>
          <p:nvPr/>
        </p:nvPicPr>
        <p:blipFill>
          <a:blip r:embed="rId5">
            <a:alphaModFix amt="60000"/>
          </a:blip>
          <a:stretch>
            <a:fillRect/>
          </a:stretch>
        </p:blipFill>
        <p:spPr>
          <a:xfrm>
            <a:off x="7892462" y="708250"/>
            <a:ext cx="1066930" cy="1314451"/>
          </a:xfrm>
          <a:prstGeom prst="rect">
            <a:avLst/>
          </a:prstGeom>
          <a:noFill/>
          <a:ln>
            <a:noFill/>
          </a:ln>
        </p:spPr>
      </p:pic>
      <p:sp>
        <p:nvSpPr>
          <p:cNvPr id="35" name="Shape 35"/>
          <p:cNvSpPr txBox="1"/>
          <p:nvPr/>
        </p:nvSpPr>
        <p:spPr>
          <a:xfrm>
            <a:off x="7152450" y="3399325"/>
            <a:ext cx="1991400" cy="1333499"/>
          </a:xfrm>
          <a:prstGeom prst="rect">
            <a:avLst/>
          </a:prstGeom>
          <a:noFill/>
          <a:ln>
            <a:noFill/>
          </a:ln>
        </p:spPr>
        <p:txBody>
          <a:bodyPr anchorCtr="0" anchor="t" bIns="91425" lIns="91425" rIns="91425" tIns="91425">
            <a:noAutofit/>
          </a:bodyPr>
          <a:lstStyle/>
          <a:p>
            <a:pPr lvl="0" rtl="0" algn="ctr">
              <a:spcBef>
                <a:spcPts val="0"/>
              </a:spcBef>
              <a:buNone/>
            </a:pPr>
            <a:r>
              <a:t/>
            </a:r>
            <a:endParaRPr>
              <a:solidFill>
                <a:srgbClr val="F3F3F3"/>
              </a:solidFill>
              <a:latin typeface="Oswald"/>
              <a:ea typeface="Oswald"/>
              <a:cs typeface="Oswald"/>
              <a:sym typeface="Oswald"/>
            </a:endParaRPr>
          </a:p>
          <a:p>
            <a:pPr lvl="0" rtl="0" algn="ctr">
              <a:spcBef>
                <a:spcPts val="0"/>
              </a:spcBef>
              <a:buNone/>
            </a:pPr>
            <a:r>
              <a:t/>
            </a:r>
            <a:endParaRPr>
              <a:solidFill>
                <a:srgbClr val="F3F3F3"/>
              </a:solidFill>
              <a:latin typeface="Oswald"/>
              <a:ea typeface="Oswald"/>
              <a:cs typeface="Oswald"/>
              <a:sym typeface="Oswald"/>
            </a:endParaRPr>
          </a:p>
          <a:p>
            <a:pPr lvl="0" rtl="0" algn="ctr">
              <a:spcBef>
                <a:spcPts val="0"/>
              </a:spcBef>
              <a:buNone/>
            </a:pPr>
            <a:r>
              <a:t/>
            </a:r>
            <a:endParaRPr>
              <a:solidFill>
                <a:srgbClr val="F3F3F3"/>
              </a:solidFill>
              <a:latin typeface="Oswald"/>
              <a:ea typeface="Oswald"/>
              <a:cs typeface="Oswald"/>
              <a:sym typeface="Oswald"/>
            </a:endParaRPr>
          </a:p>
          <a:p>
            <a:pPr lvl="0" rtl="0" algn="ctr">
              <a:spcBef>
                <a:spcPts val="0"/>
              </a:spcBef>
              <a:buNone/>
            </a:pPr>
            <a:r>
              <a:rPr lang="it">
                <a:solidFill>
                  <a:srgbClr val="F3F3F3"/>
                </a:solidFill>
                <a:latin typeface="Oswald"/>
                <a:ea typeface="Oswald"/>
                <a:cs typeface="Oswald"/>
                <a:sym typeface="Oswald"/>
              </a:rPr>
              <a:t>Corso tenuto da: </a:t>
            </a:r>
          </a:p>
          <a:p>
            <a:pPr lvl="0" rtl="0" algn="ctr">
              <a:spcBef>
                <a:spcPts val="0"/>
              </a:spcBef>
              <a:buNone/>
            </a:pPr>
            <a:r>
              <a:rPr lang="it">
                <a:solidFill>
                  <a:srgbClr val="F3F3F3"/>
                </a:solidFill>
                <a:latin typeface="Oswald"/>
                <a:ea typeface="Oswald"/>
                <a:cs typeface="Oswald"/>
                <a:sym typeface="Oswald"/>
              </a:rPr>
              <a:t> dott. Luca R. Pappa.</a:t>
            </a:r>
          </a:p>
        </p:txBody>
      </p:sp>
      <p:sp>
        <p:nvSpPr>
          <p:cNvPr id="36" name="Shape 36"/>
          <p:cNvSpPr/>
          <p:nvPr/>
        </p:nvSpPr>
        <p:spPr>
          <a:xfrm>
            <a:off x="6923850" y="4649975"/>
            <a:ext cx="1991400" cy="312899"/>
          </a:xfrm>
          <a:prstGeom prst="rect">
            <a:avLst/>
          </a:prstGeom>
          <a:solidFill>
            <a:srgbClr val="FFFFFF"/>
          </a:solidFill>
          <a:ln>
            <a:noFill/>
          </a:ln>
        </p:spPr>
        <p:txBody>
          <a:bodyPr anchorCtr="0" anchor="ctr" bIns="91425" lIns="91425" rIns="91425" tIns="91425">
            <a:noAutofit/>
          </a:bodyPr>
          <a:lstStyle/>
          <a:p>
            <a:pPr>
              <a:spcBef>
                <a:spcPts val="0"/>
              </a:spcBef>
              <a:buNone/>
            </a:pPr>
            <a:r>
              <a:t/>
            </a:r>
            <a:endParaRP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6" name="Shape 136"/>
        <p:cNvGrpSpPr/>
        <p:nvPr/>
      </p:nvGrpSpPr>
      <p:grpSpPr>
        <a:xfrm>
          <a:off x="0" y="0"/>
          <a:ext cx="0" cy="0"/>
          <a:chOff x="0" y="0"/>
          <a:chExt cx="0" cy="0"/>
        </a:xfrm>
      </p:grpSpPr>
      <p:sp>
        <p:nvSpPr>
          <p:cNvPr id="137" name="Shape 137"/>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lgn="ctr">
              <a:spcBef>
                <a:spcPts val="0"/>
              </a:spcBef>
              <a:buNone/>
            </a:pPr>
            <a:r>
              <a:t/>
            </a:r>
            <a:endParaRPr/>
          </a:p>
          <a:p>
            <a:pPr lvl="0" rtl="0" algn="ctr">
              <a:spcBef>
                <a:spcPts val="0"/>
              </a:spcBef>
              <a:buNone/>
            </a:pPr>
            <a:r>
              <a:t/>
            </a:r>
            <a:endParaRPr/>
          </a:p>
          <a:p>
            <a:pPr lvl="0" rtl="0">
              <a:spcBef>
                <a:spcPts val="0"/>
              </a:spcBef>
              <a:buNone/>
            </a:pPr>
            <a:r>
              <a:rPr lang="it"/>
              <a:t>sdf</a:t>
            </a:r>
          </a:p>
        </p:txBody>
      </p:sp>
      <p:sp>
        <p:nvSpPr>
          <p:cNvPr id="138" name="Shape 138"/>
          <p:cNvSpPr/>
          <p:nvPr/>
        </p:nvSpPr>
        <p:spPr>
          <a:xfrm>
            <a:off x="3600" y="-33075"/>
            <a:ext cx="9208800" cy="5176499"/>
          </a:xfrm>
          <a:prstGeom prst="rect">
            <a:avLst/>
          </a:prstGeom>
          <a:solidFill>
            <a:srgbClr val="073C6B">
              <a:alpha val="79620"/>
            </a:srgbClr>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39" name="Shape 139"/>
          <p:cNvSpPr/>
          <p:nvPr/>
        </p:nvSpPr>
        <p:spPr>
          <a:xfrm>
            <a:off x="0" y="1309650"/>
            <a:ext cx="9208800" cy="3829800"/>
          </a:xfrm>
          <a:prstGeom prst="rect">
            <a:avLst/>
          </a:prstGeom>
          <a:solidFill>
            <a:srgbClr val="000000">
              <a:alpha val="51150"/>
            </a:srgbClr>
          </a:solidFill>
          <a:ln>
            <a:noFill/>
          </a:ln>
        </p:spPr>
        <p:txBody>
          <a:bodyPr anchorCtr="0" anchor="ctr" bIns="91425" lIns="91425" rIns="91425" tIns="91425">
            <a:noAutofit/>
          </a:bodyPr>
          <a:lstStyle/>
          <a:p>
            <a:pPr lvl="0" rtl="0">
              <a:spcBef>
                <a:spcPts val="0"/>
              </a:spcBef>
              <a:buClr>
                <a:srgbClr val="000000"/>
              </a:buClr>
              <a:buFont typeface="Arial"/>
              <a:buNone/>
            </a:pPr>
            <a:r>
              <a:t/>
            </a:r>
            <a:endParaRPr>
              <a:solidFill>
                <a:srgbClr val="FFFFFF"/>
              </a:solidFill>
            </a:endParaRPr>
          </a:p>
        </p:txBody>
      </p:sp>
      <p:sp>
        <p:nvSpPr>
          <p:cNvPr id="140" name="Shape 140"/>
          <p:cNvSpPr txBox="1"/>
          <p:nvPr>
            <p:ph type="title"/>
          </p:nvPr>
        </p:nvSpPr>
        <p:spPr>
          <a:xfrm>
            <a:off x="457200" y="205975"/>
            <a:ext cx="8556899" cy="857400"/>
          </a:xfrm>
          <a:prstGeom prst="rect">
            <a:avLst/>
          </a:prstGeom>
        </p:spPr>
        <p:txBody>
          <a:bodyPr anchorCtr="0" anchor="b" bIns="91425" lIns="91425" rIns="91425" tIns="91425">
            <a:noAutofit/>
          </a:bodyPr>
          <a:lstStyle/>
          <a:p>
            <a:pPr lvl="0" rtl="0">
              <a:spcBef>
                <a:spcPts val="0"/>
              </a:spcBef>
              <a:buNone/>
            </a:pPr>
            <a:r>
              <a:rPr lang="it">
                <a:solidFill>
                  <a:srgbClr val="F3F3F3"/>
                </a:solidFill>
                <a:latin typeface="Oswald"/>
                <a:ea typeface="Oswald"/>
                <a:cs typeface="Oswald"/>
                <a:sym typeface="Oswald"/>
              </a:rPr>
              <a:t>Primi passi. Classificatori.</a:t>
            </a:r>
          </a:p>
        </p:txBody>
      </p:sp>
      <p:sp>
        <p:nvSpPr>
          <p:cNvPr id="141" name="Shape 141"/>
          <p:cNvSpPr txBox="1"/>
          <p:nvPr/>
        </p:nvSpPr>
        <p:spPr>
          <a:xfrm>
            <a:off x="96150" y="1649075"/>
            <a:ext cx="8419800" cy="769799"/>
          </a:xfrm>
          <a:prstGeom prst="rect">
            <a:avLst/>
          </a:prstGeom>
          <a:noFill/>
          <a:ln>
            <a:noFill/>
          </a:ln>
        </p:spPr>
        <p:txBody>
          <a:bodyPr anchorCtr="0" anchor="t" bIns="91425" lIns="91425" rIns="91425" tIns="91425">
            <a:noAutofit/>
          </a:bodyPr>
          <a:lstStyle/>
          <a:p>
            <a:pPr lvl="0" rtl="0">
              <a:spcBef>
                <a:spcPts val="0"/>
              </a:spcBef>
              <a:buNone/>
            </a:pPr>
            <a:r>
              <a:t/>
            </a:r>
            <a:endParaRPr>
              <a:solidFill>
                <a:srgbClr val="FFFFFF"/>
              </a:solidFill>
            </a:endParaRPr>
          </a:p>
          <a:p>
            <a:pPr indent="-317500" lvl="0" marL="457200" rtl="0">
              <a:spcBef>
                <a:spcPts val="0"/>
              </a:spcBef>
              <a:buClr>
                <a:srgbClr val="FFFFFF"/>
              </a:buClr>
              <a:buSzPct val="100000"/>
              <a:buFont typeface="Arial"/>
              <a:buChar char="●"/>
            </a:pPr>
            <a:r>
              <a:rPr lang="it">
                <a:solidFill>
                  <a:srgbClr val="FFFFFF"/>
                </a:solidFill>
              </a:rPr>
              <a:t>Come fare a riconoscere un viso in un fotogramma?</a:t>
            </a:r>
          </a:p>
          <a:p>
            <a:pPr lvl="0" rtl="0">
              <a:spcBef>
                <a:spcPts val="0"/>
              </a:spcBef>
              <a:buNone/>
            </a:pPr>
            <a:r>
              <a:t/>
            </a:r>
            <a:endParaRPr>
              <a:solidFill>
                <a:srgbClr val="FFFFFF"/>
              </a:solidFill>
            </a:endParaRPr>
          </a:p>
          <a:p>
            <a:pPr indent="-317500" lvl="0" marL="457200" rtl="0">
              <a:spcBef>
                <a:spcPts val="0"/>
              </a:spcBef>
              <a:buClr>
                <a:srgbClr val="FFFFFF"/>
              </a:buClr>
              <a:buSzPct val="100000"/>
              <a:buFont typeface="Arial"/>
              <a:buChar char="●"/>
            </a:pPr>
            <a:r>
              <a:rPr lang="it">
                <a:solidFill>
                  <a:srgbClr val="FFFFFF"/>
                </a:solidFill>
              </a:rPr>
              <a:t>Quant fotogrammi al secondo passano sulla camera?</a:t>
            </a:r>
          </a:p>
          <a:p>
            <a:pPr lvl="0" rtl="0">
              <a:spcBef>
                <a:spcPts val="0"/>
              </a:spcBef>
              <a:buNone/>
            </a:pPr>
            <a:r>
              <a:t/>
            </a:r>
            <a:endParaRPr>
              <a:solidFill>
                <a:srgbClr val="FFFFFF"/>
              </a:solidFill>
            </a:endParaRPr>
          </a:p>
          <a:p>
            <a:pPr indent="-317500" lvl="0" marL="457200" rtl="0">
              <a:spcBef>
                <a:spcPts val="0"/>
              </a:spcBef>
              <a:buClr>
                <a:srgbClr val="FFFFFF"/>
              </a:buClr>
              <a:buSzPct val="100000"/>
              <a:buFont typeface="Arial"/>
              <a:buChar char="●"/>
            </a:pPr>
            <a:r>
              <a:rPr lang="it">
                <a:solidFill>
                  <a:srgbClr val="FFFFFF"/>
                </a:solidFill>
              </a:rPr>
              <a:t>Come fare a trovare un modo efficiente per riconoscere</a:t>
            </a:r>
          </a:p>
          <a:p>
            <a:pPr rtl="0">
              <a:spcBef>
                <a:spcPts val="0"/>
              </a:spcBef>
              <a:buNone/>
            </a:pPr>
            <a:r>
              <a:rPr lang="it">
                <a:solidFill>
                  <a:srgbClr val="FFFFFF"/>
                </a:solidFill>
              </a:rPr>
              <a:t>	un viso così velocemente da farlo processare ad un pc</a:t>
            </a:r>
          </a:p>
          <a:p>
            <a:pPr indent="457200" rtl="0">
              <a:spcBef>
                <a:spcPts val="0"/>
              </a:spcBef>
              <a:buNone/>
            </a:pPr>
            <a:r>
              <a:rPr lang="it">
                <a:solidFill>
                  <a:srgbClr val="FFFFFF"/>
                </a:solidFill>
              </a:rPr>
              <a:t>ed una webcam?</a:t>
            </a:r>
          </a:p>
          <a:p>
            <a:pPr indent="457200" rtl="0">
              <a:spcBef>
                <a:spcPts val="0"/>
              </a:spcBef>
              <a:buNone/>
            </a:pPr>
            <a:r>
              <a:t/>
            </a:r>
            <a:endParaRPr>
              <a:solidFill>
                <a:srgbClr val="FFFFFF"/>
              </a:solidFill>
            </a:endParaRPr>
          </a:p>
          <a:p>
            <a:pPr indent="-317500" lvl="0" marL="457200" rtl="0">
              <a:spcBef>
                <a:spcPts val="0"/>
              </a:spcBef>
              <a:buClr>
                <a:srgbClr val="FFFFFF"/>
              </a:buClr>
              <a:buSzPct val="100000"/>
              <a:buFont typeface="Arial"/>
              <a:buChar char="●"/>
            </a:pPr>
            <a:r>
              <a:rPr lang="it">
                <a:solidFill>
                  <a:srgbClr val="FFFFFF"/>
                </a:solidFill>
              </a:rPr>
              <a:t>Haar-like Features, LPB</a:t>
            </a:r>
          </a:p>
          <a:p>
            <a:pPr lvl="0" rtl="0">
              <a:spcBef>
                <a:spcPts val="0"/>
              </a:spcBef>
              <a:buNone/>
            </a:pPr>
            <a:r>
              <a:t/>
            </a:r>
            <a:endParaRPr>
              <a:solidFill>
                <a:srgbClr val="FFFFFF"/>
              </a:solidFill>
            </a:endParaRPr>
          </a:p>
          <a:p>
            <a:pPr indent="-317500" lvl="0" marL="457200" rtl="0">
              <a:spcBef>
                <a:spcPts val="0"/>
              </a:spcBef>
              <a:buClr>
                <a:srgbClr val="FFFFFF"/>
              </a:buClr>
              <a:buSzPct val="116666"/>
              <a:buFont typeface="Arial"/>
              <a:buChar char="●"/>
            </a:pPr>
            <a:r>
              <a:rPr lang="it" sz="1200">
                <a:solidFill>
                  <a:srgbClr val="FFFFFF"/>
                </a:solidFill>
              </a:rPr>
              <a:t>Paul Viola and Michael J. Jones. Rapid Object Detection</a:t>
            </a:r>
          </a:p>
          <a:p>
            <a:pPr indent="457200" marL="0" rtl="0">
              <a:spcBef>
                <a:spcPts val="0"/>
              </a:spcBef>
              <a:buNone/>
            </a:pPr>
            <a:r>
              <a:rPr lang="it" sz="1200">
                <a:solidFill>
                  <a:srgbClr val="FFFFFF"/>
                </a:solidFill>
              </a:rPr>
              <a:t>using a Boosted Cascade of Simple Features</a:t>
            </a:r>
          </a:p>
          <a:p>
            <a:pPr indent="457200" lvl="0" marL="0" rtl="0">
              <a:spcBef>
                <a:spcPts val="0"/>
              </a:spcBef>
              <a:buNone/>
            </a:pPr>
            <a:r>
              <a:t/>
            </a:r>
            <a:endParaRPr sz="1200">
              <a:solidFill>
                <a:srgbClr val="FFFFFF"/>
              </a:solidFill>
            </a:endParaRPr>
          </a:p>
          <a:p>
            <a:pPr lvl="0" rtl="0">
              <a:spcBef>
                <a:spcPts val="0"/>
              </a:spcBef>
              <a:buNone/>
            </a:pPr>
            <a:r>
              <a:t/>
            </a:r>
            <a:endParaRPr>
              <a:solidFill>
                <a:srgbClr val="FFFFFF"/>
              </a:solidFill>
            </a:endParaRPr>
          </a:p>
          <a:p>
            <a:pPr rtl="0">
              <a:spcBef>
                <a:spcPts val="0"/>
              </a:spcBef>
              <a:buNone/>
            </a:pPr>
            <a:r>
              <a:t/>
            </a:r>
            <a:endParaRPr>
              <a:solidFill>
                <a:srgbClr val="FFFFFF"/>
              </a:solidFill>
            </a:endParaRPr>
          </a:p>
          <a:p>
            <a:pPr lvl="0" rtl="0">
              <a:spcBef>
                <a:spcPts val="0"/>
              </a:spcBef>
              <a:buNone/>
            </a:pPr>
            <a:r>
              <a:rPr lang="it">
                <a:solidFill>
                  <a:srgbClr val="FFFFFF"/>
                </a:solidFill>
              </a:rPr>
              <a:t>	</a:t>
            </a:r>
          </a:p>
        </p:txBody>
      </p:sp>
      <p:pic>
        <p:nvPicPr>
          <p:cNvPr id="142" name="Shape 142"/>
          <p:cNvPicPr preferRelativeResize="0"/>
          <p:nvPr/>
        </p:nvPicPr>
        <p:blipFill>
          <a:blip r:embed="rId3">
            <a:alphaModFix/>
          </a:blip>
          <a:stretch>
            <a:fillRect/>
          </a:stretch>
        </p:blipFill>
        <p:spPr>
          <a:xfrm>
            <a:off x="5337229" y="1275875"/>
            <a:ext cx="3712120" cy="1100824"/>
          </a:xfrm>
          <a:prstGeom prst="rect">
            <a:avLst/>
          </a:prstGeom>
          <a:noFill/>
          <a:ln>
            <a:noFill/>
          </a:ln>
        </p:spPr>
      </p:pic>
      <p:pic>
        <p:nvPicPr>
          <p:cNvPr id="143" name="Shape 143"/>
          <p:cNvPicPr preferRelativeResize="0"/>
          <p:nvPr/>
        </p:nvPicPr>
        <p:blipFill rotWithShape="1">
          <a:blip r:embed="rId4">
            <a:alphaModFix/>
          </a:blip>
          <a:srcRect b="26702" l="0" r="0" t="0"/>
          <a:stretch/>
        </p:blipFill>
        <p:spPr>
          <a:xfrm>
            <a:off x="6040137" y="2571275"/>
            <a:ext cx="2306299" cy="2324348"/>
          </a:xfrm>
          <a:prstGeom prst="rect">
            <a:avLst/>
          </a:prstGeom>
          <a:noFill/>
          <a:ln>
            <a:noFill/>
          </a:ln>
        </p:spPr>
      </p:pic>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7" name="Shape 147"/>
        <p:cNvGrpSpPr/>
        <p:nvPr/>
      </p:nvGrpSpPr>
      <p:grpSpPr>
        <a:xfrm>
          <a:off x="0" y="0"/>
          <a:ext cx="0" cy="0"/>
          <a:chOff x="0" y="0"/>
          <a:chExt cx="0" cy="0"/>
        </a:xfrm>
      </p:grpSpPr>
      <p:sp>
        <p:nvSpPr>
          <p:cNvPr id="148" name="Shape 148"/>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lgn="ctr">
              <a:spcBef>
                <a:spcPts val="0"/>
              </a:spcBef>
              <a:buNone/>
            </a:pPr>
            <a:r>
              <a:t/>
            </a:r>
            <a:endParaRPr/>
          </a:p>
          <a:p>
            <a:pPr lvl="0" rtl="0" algn="ctr">
              <a:spcBef>
                <a:spcPts val="0"/>
              </a:spcBef>
              <a:buNone/>
            </a:pPr>
            <a:r>
              <a:t/>
            </a:r>
            <a:endParaRPr/>
          </a:p>
          <a:p>
            <a:pPr lvl="0" rtl="0">
              <a:spcBef>
                <a:spcPts val="0"/>
              </a:spcBef>
              <a:buNone/>
            </a:pPr>
            <a:r>
              <a:rPr lang="it"/>
              <a:t>sdf</a:t>
            </a:r>
          </a:p>
        </p:txBody>
      </p:sp>
      <p:sp>
        <p:nvSpPr>
          <p:cNvPr id="149" name="Shape 149"/>
          <p:cNvSpPr/>
          <p:nvPr/>
        </p:nvSpPr>
        <p:spPr>
          <a:xfrm>
            <a:off x="3600" y="-33075"/>
            <a:ext cx="9208800" cy="5176499"/>
          </a:xfrm>
          <a:prstGeom prst="rect">
            <a:avLst/>
          </a:prstGeom>
          <a:solidFill>
            <a:srgbClr val="073C6B">
              <a:alpha val="79620"/>
            </a:srgbClr>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50" name="Shape 150"/>
          <p:cNvSpPr/>
          <p:nvPr/>
        </p:nvSpPr>
        <p:spPr>
          <a:xfrm>
            <a:off x="0" y="1309650"/>
            <a:ext cx="9208800" cy="3829800"/>
          </a:xfrm>
          <a:prstGeom prst="rect">
            <a:avLst/>
          </a:prstGeom>
          <a:solidFill>
            <a:srgbClr val="000000">
              <a:alpha val="51150"/>
            </a:srgbClr>
          </a:solidFill>
          <a:ln>
            <a:noFill/>
          </a:ln>
        </p:spPr>
        <p:txBody>
          <a:bodyPr anchorCtr="0" anchor="ctr" bIns="91425" lIns="91425" rIns="91425" tIns="91425">
            <a:noAutofit/>
          </a:bodyPr>
          <a:lstStyle/>
          <a:p>
            <a:pPr lvl="0" rtl="0">
              <a:spcBef>
                <a:spcPts val="0"/>
              </a:spcBef>
              <a:buClr>
                <a:srgbClr val="000000"/>
              </a:buClr>
              <a:buFont typeface="Arial"/>
              <a:buNone/>
            </a:pPr>
            <a:r>
              <a:t/>
            </a:r>
            <a:endParaRPr>
              <a:solidFill>
                <a:srgbClr val="FFFFFF"/>
              </a:solidFill>
            </a:endParaRPr>
          </a:p>
        </p:txBody>
      </p:sp>
      <p:sp>
        <p:nvSpPr>
          <p:cNvPr id="151" name="Shape 151"/>
          <p:cNvSpPr txBox="1"/>
          <p:nvPr>
            <p:ph type="title"/>
          </p:nvPr>
        </p:nvSpPr>
        <p:spPr>
          <a:xfrm>
            <a:off x="457200" y="205975"/>
            <a:ext cx="8556899" cy="857400"/>
          </a:xfrm>
          <a:prstGeom prst="rect">
            <a:avLst/>
          </a:prstGeom>
        </p:spPr>
        <p:txBody>
          <a:bodyPr anchorCtr="0" anchor="b" bIns="91425" lIns="91425" rIns="91425" tIns="91425">
            <a:noAutofit/>
          </a:bodyPr>
          <a:lstStyle/>
          <a:p>
            <a:pPr lvl="0" rtl="0">
              <a:spcBef>
                <a:spcPts val="0"/>
              </a:spcBef>
              <a:buNone/>
            </a:pPr>
            <a:r>
              <a:rPr lang="it">
                <a:solidFill>
                  <a:srgbClr val="F3F3F3"/>
                </a:solidFill>
                <a:latin typeface="Oswald"/>
                <a:ea typeface="Oswald"/>
                <a:cs typeface="Oswald"/>
                <a:sym typeface="Oswald"/>
              </a:rPr>
              <a:t>Primi passi. Classificatori.</a:t>
            </a:r>
          </a:p>
        </p:txBody>
      </p:sp>
      <p:sp>
        <p:nvSpPr>
          <p:cNvPr id="152" name="Shape 152"/>
          <p:cNvSpPr txBox="1"/>
          <p:nvPr/>
        </p:nvSpPr>
        <p:spPr>
          <a:xfrm>
            <a:off x="19950" y="1677100"/>
            <a:ext cx="4677300" cy="769799"/>
          </a:xfrm>
          <a:prstGeom prst="rect">
            <a:avLst/>
          </a:prstGeom>
          <a:noFill/>
          <a:ln>
            <a:noFill/>
          </a:ln>
        </p:spPr>
        <p:txBody>
          <a:bodyPr anchorCtr="0" anchor="t" bIns="91425" lIns="91425" rIns="91425" tIns="91425">
            <a:noAutofit/>
          </a:bodyPr>
          <a:lstStyle/>
          <a:p>
            <a:pPr lvl="0" rtl="0">
              <a:lnSpc>
                <a:spcPct val="152727"/>
              </a:lnSpc>
              <a:spcBef>
                <a:spcPts val="600"/>
              </a:spcBef>
              <a:spcAft>
                <a:spcPts val="600"/>
              </a:spcAft>
              <a:buNone/>
            </a:pPr>
            <a:r>
              <a:rPr lang="it">
                <a:solidFill>
                  <a:srgbClr val="FFFFFF"/>
                </a:solidFill>
              </a:rPr>
              <a:t>Le proprietà delle haar feature sono riassumibili in:</a:t>
            </a:r>
          </a:p>
          <a:p>
            <a:pPr indent="-317500" lvl="0" marL="685800" rtl="0">
              <a:lnSpc>
                <a:spcPct val="152727"/>
              </a:lnSpc>
              <a:spcBef>
                <a:spcPts val="300"/>
              </a:spcBef>
              <a:spcAft>
                <a:spcPts val="100"/>
              </a:spcAft>
              <a:buClr>
                <a:srgbClr val="FFFFFF"/>
              </a:buClr>
              <a:buSzPct val="100000"/>
              <a:buFont typeface="Arial"/>
              <a:buChar char="●"/>
            </a:pPr>
            <a:r>
              <a:rPr lang="it">
                <a:solidFill>
                  <a:srgbClr val="FFFFFF"/>
                </a:solidFill>
              </a:rPr>
              <a:t>La regione degli occhi è più scura delle guance.</a:t>
            </a:r>
          </a:p>
          <a:p>
            <a:pPr indent="-317500" lvl="0" marL="685800" rtl="0">
              <a:lnSpc>
                <a:spcPct val="152727"/>
              </a:lnSpc>
              <a:spcBef>
                <a:spcPts val="300"/>
              </a:spcBef>
              <a:spcAft>
                <a:spcPts val="100"/>
              </a:spcAft>
              <a:buClr>
                <a:srgbClr val="FFFFFF"/>
              </a:buClr>
              <a:buSzPct val="100000"/>
              <a:buFont typeface="Arial"/>
              <a:buChar char="●"/>
            </a:pPr>
            <a:r>
              <a:rPr lang="it">
                <a:solidFill>
                  <a:srgbClr val="FFFFFF"/>
                </a:solidFill>
              </a:rPr>
              <a:t>Il ponte che forma il naso è più chiaro degli occhi.</a:t>
            </a:r>
          </a:p>
          <a:p>
            <a:pPr lvl="0" rtl="0">
              <a:lnSpc>
                <a:spcPct val="152727"/>
              </a:lnSpc>
              <a:spcBef>
                <a:spcPts val="600"/>
              </a:spcBef>
              <a:spcAft>
                <a:spcPts val="600"/>
              </a:spcAft>
              <a:buClr>
                <a:schemeClr val="dk1"/>
              </a:buClr>
              <a:buSzPct val="78571"/>
              <a:buFont typeface="Arial"/>
              <a:buNone/>
            </a:pPr>
            <a:r>
              <a:rPr lang="it">
                <a:solidFill>
                  <a:srgbClr val="FFFFFF"/>
                </a:solidFill>
              </a:rPr>
              <a:t>Grazie a queste features riusciamo a farci un’idea di:</a:t>
            </a:r>
          </a:p>
          <a:p>
            <a:pPr indent="-317500" lvl="0" marL="685800" rtl="0">
              <a:lnSpc>
                <a:spcPct val="152727"/>
              </a:lnSpc>
              <a:spcBef>
                <a:spcPts val="300"/>
              </a:spcBef>
              <a:spcAft>
                <a:spcPts val="100"/>
              </a:spcAft>
              <a:buClr>
                <a:srgbClr val="FFFFFF"/>
              </a:buClr>
              <a:buSzPct val="100000"/>
              <a:buFont typeface="Arial"/>
              <a:buChar char="●"/>
            </a:pPr>
            <a:r>
              <a:rPr lang="it">
                <a:solidFill>
                  <a:srgbClr val="FFFFFF"/>
                </a:solidFill>
              </a:rPr>
              <a:t>Posizioni - Grandezze: occhi e ponte creato dal naso</a:t>
            </a:r>
          </a:p>
          <a:p>
            <a:pPr indent="-317500" lvl="0" marL="685800" rtl="0">
              <a:lnSpc>
                <a:spcPct val="152727"/>
              </a:lnSpc>
              <a:spcBef>
                <a:spcPts val="300"/>
              </a:spcBef>
              <a:spcAft>
                <a:spcPts val="100"/>
              </a:spcAft>
              <a:buClr>
                <a:srgbClr val="FFFFFF"/>
              </a:buClr>
              <a:buSzPct val="100000"/>
              <a:buFont typeface="Arial"/>
              <a:buChar char="●"/>
            </a:pPr>
            <a:r>
              <a:rPr lang="it">
                <a:solidFill>
                  <a:srgbClr val="FFFFFF"/>
                </a:solidFill>
              </a:rPr>
              <a:t>Valori: scuro / chiaro</a:t>
            </a:r>
          </a:p>
          <a:p>
            <a:pPr lvl="0" rtl="0">
              <a:lnSpc>
                <a:spcPct val="152727"/>
              </a:lnSpc>
              <a:spcBef>
                <a:spcPts val="300"/>
              </a:spcBef>
              <a:spcAft>
                <a:spcPts val="100"/>
              </a:spcAft>
              <a:buNone/>
            </a:pPr>
            <a:r>
              <a:t/>
            </a:r>
            <a:endParaRPr>
              <a:solidFill>
                <a:srgbClr val="FFFFFF"/>
              </a:solidFill>
            </a:endParaRPr>
          </a:p>
          <a:p>
            <a:pPr lvl="0" rtl="0">
              <a:spcBef>
                <a:spcPts val="0"/>
              </a:spcBef>
              <a:buNone/>
            </a:pPr>
            <a:r>
              <a:t/>
            </a:r>
            <a:endParaRPr>
              <a:solidFill>
                <a:srgbClr val="FFFFFF"/>
              </a:solidFill>
            </a:endParaRPr>
          </a:p>
          <a:p>
            <a:pPr lvl="0" rtl="0">
              <a:spcBef>
                <a:spcPts val="0"/>
              </a:spcBef>
              <a:buNone/>
            </a:pPr>
            <a:r>
              <a:t/>
            </a:r>
            <a:endParaRPr>
              <a:solidFill>
                <a:srgbClr val="FFFFFF"/>
              </a:solidFill>
            </a:endParaRPr>
          </a:p>
          <a:p>
            <a:pPr lvl="0" rtl="0">
              <a:spcBef>
                <a:spcPts val="0"/>
              </a:spcBef>
              <a:buNone/>
            </a:pPr>
            <a:r>
              <a:rPr lang="it">
                <a:solidFill>
                  <a:srgbClr val="FFFFFF"/>
                </a:solidFill>
              </a:rPr>
              <a:t>	</a:t>
            </a:r>
          </a:p>
        </p:txBody>
      </p:sp>
      <p:pic>
        <p:nvPicPr>
          <p:cNvPr id="153" name="Shape 153"/>
          <p:cNvPicPr preferRelativeResize="0"/>
          <p:nvPr/>
        </p:nvPicPr>
        <p:blipFill>
          <a:blip r:embed="rId3">
            <a:alphaModFix amt="98000"/>
          </a:blip>
          <a:stretch>
            <a:fillRect/>
          </a:stretch>
        </p:blipFill>
        <p:spPr>
          <a:xfrm>
            <a:off x="5297000" y="1385837"/>
            <a:ext cx="3162300" cy="2009775"/>
          </a:xfrm>
          <a:prstGeom prst="rect">
            <a:avLst/>
          </a:prstGeom>
          <a:noFill/>
          <a:ln>
            <a:noFill/>
          </a:ln>
        </p:spPr>
      </p:pic>
      <p:pic>
        <p:nvPicPr>
          <p:cNvPr id="154" name="Shape 154"/>
          <p:cNvPicPr preferRelativeResize="0"/>
          <p:nvPr/>
        </p:nvPicPr>
        <p:blipFill>
          <a:blip r:embed="rId4">
            <a:alphaModFix/>
          </a:blip>
          <a:stretch>
            <a:fillRect/>
          </a:stretch>
        </p:blipFill>
        <p:spPr>
          <a:xfrm>
            <a:off x="5481150" y="4254500"/>
            <a:ext cx="2794000" cy="889000"/>
          </a:xfrm>
          <a:prstGeom prst="rect">
            <a:avLst/>
          </a:prstGeom>
          <a:noFill/>
          <a:ln>
            <a:noFill/>
          </a:ln>
        </p:spPr>
      </p:pic>
      <p:pic>
        <p:nvPicPr>
          <p:cNvPr id="155" name="Shape 155"/>
          <p:cNvPicPr preferRelativeResize="0"/>
          <p:nvPr/>
        </p:nvPicPr>
        <p:blipFill>
          <a:blip r:embed="rId5">
            <a:alphaModFix/>
          </a:blip>
          <a:stretch>
            <a:fillRect/>
          </a:stretch>
        </p:blipFill>
        <p:spPr>
          <a:xfrm>
            <a:off x="4697250" y="3448287"/>
            <a:ext cx="2095500" cy="742950"/>
          </a:xfrm>
          <a:prstGeom prst="rect">
            <a:avLst/>
          </a:prstGeom>
          <a:noFill/>
          <a:ln>
            <a:noFill/>
          </a:ln>
        </p:spPr>
      </p:pic>
      <p:pic>
        <p:nvPicPr>
          <p:cNvPr id="156" name="Shape 156"/>
          <p:cNvPicPr preferRelativeResize="0"/>
          <p:nvPr/>
        </p:nvPicPr>
        <p:blipFill>
          <a:blip r:embed="rId6">
            <a:alphaModFix/>
          </a:blip>
          <a:stretch>
            <a:fillRect/>
          </a:stretch>
        </p:blipFill>
        <p:spPr>
          <a:xfrm>
            <a:off x="6973400" y="3467350"/>
            <a:ext cx="2095500" cy="704850"/>
          </a:xfrm>
          <a:prstGeom prst="rect">
            <a:avLst/>
          </a:prstGeom>
          <a:noFill/>
          <a:ln>
            <a:noFill/>
          </a:ln>
        </p:spPr>
      </p:pic>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0" name="Shape 160"/>
        <p:cNvGrpSpPr/>
        <p:nvPr/>
      </p:nvGrpSpPr>
      <p:grpSpPr>
        <a:xfrm>
          <a:off x="0" y="0"/>
          <a:ext cx="0" cy="0"/>
          <a:chOff x="0" y="0"/>
          <a:chExt cx="0" cy="0"/>
        </a:xfrm>
      </p:grpSpPr>
      <p:sp>
        <p:nvSpPr>
          <p:cNvPr id="161" name="Shape 161"/>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lgn="ctr">
              <a:spcBef>
                <a:spcPts val="0"/>
              </a:spcBef>
              <a:buNone/>
            </a:pPr>
            <a:r>
              <a:t/>
            </a:r>
            <a:endParaRPr/>
          </a:p>
          <a:p>
            <a:pPr lvl="0" rtl="0" algn="ctr">
              <a:spcBef>
                <a:spcPts val="0"/>
              </a:spcBef>
              <a:buNone/>
            </a:pPr>
            <a:r>
              <a:t/>
            </a:r>
            <a:endParaRPr/>
          </a:p>
          <a:p>
            <a:pPr lvl="0" rtl="0">
              <a:spcBef>
                <a:spcPts val="0"/>
              </a:spcBef>
              <a:buNone/>
            </a:pPr>
            <a:r>
              <a:rPr lang="it"/>
              <a:t>sdf</a:t>
            </a:r>
          </a:p>
        </p:txBody>
      </p:sp>
      <p:sp>
        <p:nvSpPr>
          <p:cNvPr id="162" name="Shape 162"/>
          <p:cNvSpPr/>
          <p:nvPr/>
        </p:nvSpPr>
        <p:spPr>
          <a:xfrm>
            <a:off x="3600" y="-33075"/>
            <a:ext cx="9208800" cy="5176499"/>
          </a:xfrm>
          <a:prstGeom prst="rect">
            <a:avLst/>
          </a:prstGeom>
          <a:solidFill>
            <a:srgbClr val="073C6B">
              <a:alpha val="79620"/>
            </a:srgbClr>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63" name="Shape 163"/>
          <p:cNvSpPr/>
          <p:nvPr/>
        </p:nvSpPr>
        <p:spPr>
          <a:xfrm>
            <a:off x="0" y="1309650"/>
            <a:ext cx="9208800" cy="3829800"/>
          </a:xfrm>
          <a:prstGeom prst="rect">
            <a:avLst/>
          </a:prstGeom>
          <a:solidFill>
            <a:srgbClr val="000000">
              <a:alpha val="51150"/>
            </a:srgbClr>
          </a:solidFill>
          <a:ln>
            <a:noFill/>
          </a:ln>
        </p:spPr>
        <p:txBody>
          <a:bodyPr anchorCtr="0" anchor="ctr" bIns="91425" lIns="91425" rIns="91425" tIns="91425">
            <a:noAutofit/>
          </a:bodyPr>
          <a:lstStyle/>
          <a:p>
            <a:pPr lvl="0" rtl="0">
              <a:spcBef>
                <a:spcPts val="0"/>
              </a:spcBef>
              <a:buClr>
                <a:srgbClr val="000000"/>
              </a:buClr>
              <a:buFont typeface="Arial"/>
              <a:buNone/>
            </a:pPr>
            <a:r>
              <a:t/>
            </a:r>
            <a:endParaRPr>
              <a:solidFill>
                <a:srgbClr val="FFFFFF"/>
              </a:solidFill>
            </a:endParaRPr>
          </a:p>
        </p:txBody>
      </p:sp>
      <p:sp>
        <p:nvSpPr>
          <p:cNvPr id="164" name="Shape 164"/>
          <p:cNvSpPr txBox="1"/>
          <p:nvPr>
            <p:ph type="title"/>
          </p:nvPr>
        </p:nvSpPr>
        <p:spPr>
          <a:xfrm>
            <a:off x="457200" y="205975"/>
            <a:ext cx="8556899" cy="857400"/>
          </a:xfrm>
          <a:prstGeom prst="rect">
            <a:avLst/>
          </a:prstGeom>
        </p:spPr>
        <p:txBody>
          <a:bodyPr anchorCtr="0" anchor="b" bIns="91425" lIns="91425" rIns="91425" tIns="91425">
            <a:noAutofit/>
          </a:bodyPr>
          <a:lstStyle/>
          <a:p>
            <a:pPr lvl="0" rtl="0">
              <a:spcBef>
                <a:spcPts val="0"/>
              </a:spcBef>
              <a:buNone/>
            </a:pPr>
            <a:r>
              <a:rPr lang="it">
                <a:solidFill>
                  <a:srgbClr val="F3F3F3"/>
                </a:solidFill>
                <a:latin typeface="Oswald"/>
                <a:ea typeface="Oswald"/>
                <a:cs typeface="Oswald"/>
                <a:sym typeface="Oswald"/>
              </a:rPr>
              <a:t>Primi passi. Algoritmo di Viola &amp; Jones </a:t>
            </a:r>
          </a:p>
        </p:txBody>
      </p:sp>
      <p:sp>
        <p:nvSpPr>
          <p:cNvPr id="165" name="Shape 165"/>
          <p:cNvSpPr txBox="1"/>
          <p:nvPr/>
        </p:nvSpPr>
        <p:spPr>
          <a:xfrm>
            <a:off x="96150" y="1649075"/>
            <a:ext cx="5810400" cy="3490499"/>
          </a:xfrm>
          <a:prstGeom prst="rect">
            <a:avLst/>
          </a:prstGeom>
          <a:noFill/>
          <a:ln>
            <a:noFill/>
          </a:ln>
        </p:spPr>
        <p:txBody>
          <a:bodyPr anchorCtr="0" anchor="t" bIns="91425" lIns="91425" rIns="91425" tIns="91425">
            <a:noAutofit/>
          </a:bodyPr>
          <a:lstStyle/>
          <a:p>
            <a:pPr lvl="0" rtl="0">
              <a:lnSpc>
                <a:spcPct val="152727"/>
              </a:lnSpc>
              <a:spcBef>
                <a:spcPts val="600"/>
              </a:spcBef>
              <a:spcAft>
                <a:spcPts val="600"/>
              </a:spcAft>
              <a:buClr>
                <a:schemeClr val="dk1"/>
              </a:buClr>
              <a:buSzPct val="91666"/>
              <a:buFont typeface="Arial"/>
              <a:buNone/>
            </a:pPr>
            <a:r>
              <a:rPr lang="it" sz="1200">
                <a:solidFill>
                  <a:srgbClr val="FFFFFF"/>
                </a:solidFill>
              </a:rPr>
              <a:t>Le caratteristiche che rendono questo algoritmo efficiente ed  efficace sono:</a:t>
            </a:r>
          </a:p>
          <a:p>
            <a:pPr indent="-304800" lvl="0" marL="685800" rtl="0">
              <a:lnSpc>
                <a:spcPct val="152727"/>
              </a:lnSpc>
              <a:spcBef>
                <a:spcPts val="300"/>
              </a:spcBef>
              <a:spcAft>
                <a:spcPts val="100"/>
              </a:spcAft>
              <a:buClr>
                <a:srgbClr val="FFFFFF"/>
              </a:buClr>
              <a:buSzPct val="100000"/>
              <a:buFont typeface="Arial"/>
              <a:buChar char="●"/>
            </a:pPr>
            <a:r>
              <a:rPr lang="it" sz="1200">
                <a:solidFill>
                  <a:srgbClr val="FFFFFF"/>
                </a:solidFill>
              </a:rPr>
              <a:t>Robusto – grazie all’alto tasso di riconoscimento (detto true-positive rate) e un basso tasso di falsi negativi.</a:t>
            </a:r>
          </a:p>
          <a:p>
            <a:pPr indent="-304800" lvl="0" marL="685800" rtl="0">
              <a:lnSpc>
                <a:spcPct val="152727"/>
              </a:lnSpc>
              <a:spcBef>
                <a:spcPts val="300"/>
              </a:spcBef>
              <a:spcAft>
                <a:spcPts val="100"/>
              </a:spcAft>
              <a:buClr>
                <a:srgbClr val="FFFFFF"/>
              </a:buClr>
              <a:buSzPct val="100000"/>
              <a:buFont typeface="Arial"/>
              <a:buChar char="●"/>
            </a:pPr>
            <a:r>
              <a:rPr lang="it" sz="1200">
                <a:solidFill>
                  <a:srgbClr val="FFFFFF"/>
                </a:solidFill>
              </a:rPr>
              <a:t>Real time – Per applicazioni reali vanno processato almeno due frame.</a:t>
            </a:r>
          </a:p>
          <a:p>
            <a:pPr indent="-304800" lvl="0" marL="685800" rtl="0">
              <a:lnSpc>
                <a:spcPct val="152727"/>
              </a:lnSpc>
              <a:spcBef>
                <a:spcPts val="300"/>
              </a:spcBef>
              <a:spcAft>
                <a:spcPts val="100"/>
              </a:spcAft>
              <a:buClr>
                <a:srgbClr val="FFFFFF"/>
              </a:buClr>
              <a:buSzPct val="100000"/>
              <a:buFont typeface="Arial"/>
              <a:buChar char="●"/>
            </a:pPr>
            <a:r>
              <a:rPr lang="it" sz="1200">
                <a:solidFill>
                  <a:srgbClr val="FFFFFF"/>
                </a:solidFill>
              </a:rPr>
              <a:t>Face detection – Ricordiamo che l’obbiettivo dell’algoritmo è quello di dare risultati sulla presenza o meno di visi nell’immagine.  </a:t>
            </a:r>
          </a:p>
          <a:p>
            <a:pPr lvl="0" rtl="0">
              <a:lnSpc>
                <a:spcPct val="152727"/>
              </a:lnSpc>
              <a:spcBef>
                <a:spcPts val="600"/>
              </a:spcBef>
              <a:spcAft>
                <a:spcPts val="600"/>
              </a:spcAft>
              <a:buClr>
                <a:schemeClr val="dk1"/>
              </a:buClr>
              <a:buSzPct val="91666"/>
              <a:buFont typeface="Arial"/>
              <a:buNone/>
            </a:pPr>
            <a:r>
              <a:rPr lang="it" sz="1200">
                <a:solidFill>
                  <a:srgbClr val="FFFFFF"/>
                </a:solidFill>
              </a:rPr>
              <a:t>The algorithm has mainly 4 stages:</a:t>
            </a:r>
          </a:p>
          <a:p>
            <a:pPr indent="-304800" lvl="0" marL="901700" rtl="0">
              <a:lnSpc>
                <a:spcPct val="152727"/>
              </a:lnSpc>
              <a:spcBef>
                <a:spcPts val="300"/>
              </a:spcBef>
              <a:spcAft>
                <a:spcPts val="100"/>
              </a:spcAft>
              <a:buClr>
                <a:srgbClr val="FFFFFF"/>
              </a:buClr>
              <a:buSzPct val="100000"/>
              <a:buFont typeface="Arial"/>
              <a:buAutoNum type="arabicPeriod"/>
            </a:pPr>
            <a:r>
              <a:rPr lang="it" sz="1200">
                <a:solidFill>
                  <a:srgbClr val="FFFFFF"/>
                </a:solidFill>
              </a:rPr>
              <a:t>Haar Features Selection</a:t>
            </a:r>
          </a:p>
          <a:p>
            <a:pPr indent="-304800" lvl="0" marL="901700" rtl="0">
              <a:lnSpc>
                <a:spcPct val="152727"/>
              </a:lnSpc>
              <a:spcBef>
                <a:spcPts val="300"/>
              </a:spcBef>
              <a:spcAft>
                <a:spcPts val="100"/>
              </a:spcAft>
              <a:buClr>
                <a:srgbClr val="FFFFFF"/>
              </a:buClr>
              <a:buSzPct val="100000"/>
              <a:buFont typeface="Arial"/>
              <a:buAutoNum type="arabicPeriod"/>
            </a:pPr>
            <a:r>
              <a:rPr lang="it" sz="1200">
                <a:solidFill>
                  <a:srgbClr val="FFFFFF"/>
                </a:solidFill>
              </a:rPr>
              <a:t>Creating Integral Image</a:t>
            </a:r>
          </a:p>
          <a:p>
            <a:pPr indent="-304800" lvl="0" marL="901700" rtl="0">
              <a:lnSpc>
                <a:spcPct val="152727"/>
              </a:lnSpc>
              <a:spcBef>
                <a:spcPts val="300"/>
              </a:spcBef>
              <a:spcAft>
                <a:spcPts val="100"/>
              </a:spcAft>
              <a:buClr>
                <a:srgbClr val="FFFFFF"/>
              </a:buClr>
              <a:buSzPct val="100000"/>
              <a:buFont typeface="Arial"/>
              <a:buAutoNum type="arabicPeriod"/>
            </a:pPr>
            <a:r>
              <a:rPr lang="it" sz="1200">
                <a:solidFill>
                  <a:srgbClr val="FFFFFF"/>
                </a:solidFill>
              </a:rPr>
              <a:t>Adaboost Training algorithm</a:t>
            </a:r>
          </a:p>
          <a:p>
            <a:pPr indent="-304800" lvl="0" marL="901700" rtl="0">
              <a:lnSpc>
                <a:spcPct val="152727"/>
              </a:lnSpc>
              <a:spcBef>
                <a:spcPts val="300"/>
              </a:spcBef>
              <a:spcAft>
                <a:spcPts val="100"/>
              </a:spcAft>
              <a:buClr>
                <a:srgbClr val="FFFFFF"/>
              </a:buClr>
              <a:buSzPct val="100000"/>
              <a:buFont typeface="Arial"/>
              <a:buAutoNum type="arabicPeriod"/>
            </a:pPr>
            <a:r>
              <a:rPr lang="it" sz="1200">
                <a:solidFill>
                  <a:srgbClr val="FFFFFF"/>
                </a:solidFill>
              </a:rPr>
              <a:t>Cascaded Classifiers</a:t>
            </a:r>
          </a:p>
        </p:txBody>
      </p:sp>
      <p:pic>
        <p:nvPicPr>
          <p:cNvPr id="166" name="Shape 166"/>
          <p:cNvPicPr preferRelativeResize="0"/>
          <p:nvPr/>
        </p:nvPicPr>
        <p:blipFill>
          <a:blip r:embed="rId3">
            <a:alphaModFix/>
          </a:blip>
          <a:stretch>
            <a:fillRect/>
          </a:stretch>
        </p:blipFill>
        <p:spPr>
          <a:xfrm>
            <a:off x="6721625" y="2411062"/>
            <a:ext cx="2162175" cy="581025"/>
          </a:xfrm>
          <a:prstGeom prst="rect">
            <a:avLst/>
          </a:prstGeom>
          <a:noFill/>
          <a:ln cap="flat" cmpd="sng" w="9525">
            <a:solidFill>
              <a:srgbClr val="FFFFFF"/>
            </a:solidFill>
            <a:prstDash val="solid"/>
            <a:round/>
            <a:headEnd len="med" w="med" type="none"/>
            <a:tailEnd len="med" w="med" type="none"/>
          </a:ln>
        </p:spPr>
      </p:pic>
      <p:pic>
        <p:nvPicPr>
          <p:cNvPr id="167" name="Shape 167"/>
          <p:cNvPicPr preferRelativeResize="0"/>
          <p:nvPr/>
        </p:nvPicPr>
        <p:blipFill>
          <a:blip r:embed="rId4">
            <a:alphaModFix/>
          </a:blip>
          <a:stretch>
            <a:fillRect/>
          </a:stretch>
        </p:blipFill>
        <p:spPr>
          <a:xfrm>
            <a:off x="6754950" y="3258400"/>
            <a:ext cx="2095500" cy="571500"/>
          </a:xfrm>
          <a:prstGeom prst="rect">
            <a:avLst/>
          </a:prstGeom>
          <a:noFill/>
          <a:ln cap="flat" cmpd="sng" w="9525">
            <a:solidFill>
              <a:srgbClr val="FFFFFF"/>
            </a:solidFill>
            <a:prstDash val="solid"/>
            <a:round/>
            <a:headEnd len="med" w="med" type="none"/>
            <a:tailEnd len="med" w="med" type="none"/>
          </a:ln>
        </p:spPr>
      </p:pic>
      <p:sp>
        <p:nvSpPr>
          <p:cNvPr id="168" name="Shape 168"/>
          <p:cNvSpPr/>
          <p:nvPr/>
        </p:nvSpPr>
        <p:spPr>
          <a:xfrm>
            <a:off x="3600" y="175"/>
            <a:ext cx="9208800" cy="5143499"/>
          </a:xfrm>
          <a:prstGeom prst="rect">
            <a:avLst/>
          </a:prstGeom>
          <a:solidFill>
            <a:srgbClr val="434343">
              <a:alpha val="83460"/>
            </a:srgbClr>
          </a:solidFill>
          <a:ln>
            <a:noFill/>
          </a:ln>
        </p:spPr>
        <p:txBody>
          <a:bodyPr anchorCtr="0" anchor="ctr" bIns="91425" lIns="91425" rIns="91425" tIns="91425">
            <a:noAutofit/>
          </a:bodyPr>
          <a:lstStyle/>
          <a:p>
            <a:pPr lvl="0" rtl="0">
              <a:spcBef>
                <a:spcPts val="0"/>
              </a:spcBef>
              <a:buClr>
                <a:srgbClr val="000000"/>
              </a:buClr>
              <a:buFont typeface="Arial"/>
              <a:buNone/>
            </a:pPr>
            <a:r>
              <a:t/>
            </a:r>
            <a:endParaRPr>
              <a:solidFill>
                <a:srgbClr val="FFFFFF"/>
              </a:solidFill>
            </a:endParaRPr>
          </a:p>
        </p:txBody>
      </p:sp>
      <p:sp>
        <p:nvSpPr>
          <p:cNvPr id="169" name="Shape 169"/>
          <p:cNvSpPr txBox="1"/>
          <p:nvPr/>
        </p:nvSpPr>
        <p:spPr>
          <a:xfrm>
            <a:off x="1404050" y="967500"/>
            <a:ext cx="6796199" cy="1311899"/>
          </a:xfrm>
          <a:prstGeom prst="rect">
            <a:avLst/>
          </a:prstGeom>
          <a:noFill/>
          <a:ln>
            <a:noFill/>
          </a:ln>
        </p:spPr>
        <p:txBody>
          <a:bodyPr anchorCtr="0" anchor="t" bIns="91425" lIns="91425" rIns="91425" tIns="91425">
            <a:noAutofit/>
          </a:bodyPr>
          <a:lstStyle/>
          <a:p>
            <a:pPr>
              <a:spcBef>
                <a:spcPts val="0"/>
              </a:spcBef>
              <a:buNone/>
            </a:pPr>
            <a:r>
              <a:t/>
            </a:r>
            <a:endParaRPr/>
          </a:p>
        </p:txBody>
      </p:sp>
      <p:sp>
        <p:nvSpPr>
          <p:cNvPr id="170" name="Shape 170"/>
          <p:cNvSpPr txBox="1"/>
          <p:nvPr/>
        </p:nvSpPr>
        <p:spPr>
          <a:xfrm>
            <a:off x="1274250" y="909475"/>
            <a:ext cx="6796199" cy="1640100"/>
          </a:xfrm>
          <a:prstGeom prst="rect">
            <a:avLst/>
          </a:prstGeom>
          <a:noFill/>
          <a:ln>
            <a:noFill/>
          </a:ln>
        </p:spPr>
        <p:txBody>
          <a:bodyPr anchorCtr="0" anchor="t" bIns="91425" lIns="91425" rIns="91425" tIns="91425">
            <a:noAutofit/>
          </a:bodyPr>
          <a:lstStyle/>
          <a:p>
            <a:pPr>
              <a:spcBef>
                <a:spcPts val="0"/>
              </a:spcBef>
              <a:buNone/>
            </a:pPr>
            <a:r>
              <a:rPr lang="it" sz="2400">
                <a:solidFill>
                  <a:srgbClr val="FFFFFF"/>
                </a:solidFill>
              </a:rPr>
              <a:t>Nelle prossime lezione potremmo capire come l’algoritmo di viola &amp; jones funziona nel dettaglio</a:t>
            </a: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4" name="Shape 174"/>
        <p:cNvGrpSpPr/>
        <p:nvPr/>
      </p:nvGrpSpPr>
      <p:grpSpPr>
        <a:xfrm>
          <a:off x="0" y="0"/>
          <a:ext cx="0" cy="0"/>
          <a:chOff x="0" y="0"/>
          <a:chExt cx="0" cy="0"/>
        </a:xfrm>
      </p:grpSpPr>
      <p:sp>
        <p:nvSpPr>
          <p:cNvPr id="175" name="Shape 175"/>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lgn="ctr">
              <a:spcBef>
                <a:spcPts val="0"/>
              </a:spcBef>
              <a:buNone/>
            </a:pPr>
            <a:r>
              <a:t/>
            </a:r>
            <a:endParaRPr/>
          </a:p>
          <a:p>
            <a:pPr lvl="0" rtl="0" algn="ctr">
              <a:spcBef>
                <a:spcPts val="0"/>
              </a:spcBef>
              <a:buNone/>
            </a:pPr>
            <a:r>
              <a:t/>
            </a:r>
            <a:endParaRPr/>
          </a:p>
          <a:p>
            <a:pPr lvl="0" rtl="0">
              <a:spcBef>
                <a:spcPts val="0"/>
              </a:spcBef>
              <a:buNone/>
            </a:pPr>
            <a:r>
              <a:rPr lang="it"/>
              <a:t>sdf</a:t>
            </a:r>
          </a:p>
        </p:txBody>
      </p:sp>
      <p:sp>
        <p:nvSpPr>
          <p:cNvPr id="176" name="Shape 176"/>
          <p:cNvSpPr/>
          <p:nvPr/>
        </p:nvSpPr>
        <p:spPr>
          <a:xfrm>
            <a:off x="3600" y="-33075"/>
            <a:ext cx="9208800" cy="5176499"/>
          </a:xfrm>
          <a:prstGeom prst="rect">
            <a:avLst/>
          </a:prstGeom>
          <a:solidFill>
            <a:srgbClr val="073C6B">
              <a:alpha val="79620"/>
            </a:srgbClr>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77" name="Shape 177"/>
          <p:cNvSpPr/>
          <p:nvPr/>
        </p:nvSpPr>
        <p:spPr>
          <a:xfrm>
            <a:off x="0" y="1309650"/>
            <a:ext cx="9208800" cy="3829800"/>
          </a:xfrm>
          <a:prstGeom prst="rect">
            <a:avLst/>
          </a:prstGeom>
          <a:solidFill>
            <a:srgbClr val="000000">
              <a:alpha val="51150"/>
            </a:srgbClr>
          </a:solidFill>
          <a:ln>
            <a:noFill/>
          </a:ln>
        </p:spPr>
        <p:txBody>
          <a:bodyPr anchorCtr="0" anchor="ctr" bIns="91425" lIns="91425" rIns="91425" tIns="91425">
            <a:noAutofit/>
          </a:bodyPr>
          <a:lstStyle/>
          <a:p>
            <a:pPr lvl="0" rtl="0">
              <a:spcBef>
                <a:spcPts val="0"/>
              </a:spcBef>
              <a:buClr>
                <a:srgbClr val="000000"/>
              </a:buClr>
              <a:buFont typeface="Arial"/>
              <a:buNone/>
            </a:pPr>
            <a:r>
              <a:t/>
            </a:r>
            <a:endParaRPr>
              <a:solidFill>
                <a:srgbClr val="FFFFFF"/>
              </a:solidFill>
            </a:endParaRPr>
          </a:p>
        </p:txBody>
      </p:sp>
      <p:sp>
        <p:nvSpPr>
          <p:cNvPr id="178" name="Shape 178"/>
          <p:cNvSpPr txBox="1"/>
          <p:nvPr>
            <p:ph type="title"/>
          </p:nvPr>
        </p:nvSpPr>
        <p:spPr>
          <a:xfrm>
            <a:off x="457200" y="205975"/>
            <a:ext cx="8556899" cy="857400"/>
          </a:xfrm>
          <a:prstGeom prst="rect">
            <a:avLst/>
          </a:prstGeom>
        </p:spPr>
        <p:txBody>
          <a:bodyPr anchorCtr="0" anchor="b" bIns="91425" lIns="91425" rIns="91425" tIns="91425">
            <a:noAutofit/>
          </a:bodyPr>
          <a:lstStyle/>
          <a:p>
            <a:pPr lvl="0" rtl="0">
              <a:spcBef>
                <a:spcPts val="0"/>
              </a:spcBef>
              <a:buNone/>
            </a:pPr>
            <a:r>
              <a:rPr lang="it">
                <a:solidFill>
                  <a:srgbClr val="F3F3F3"/>
                </a:solidFill>
                <a:latin typeface="Oswald"/>
                <a:ea typeface="Oswald"/>
                <a:cs typeface="Oswald"/>
                <a:sym typeface="Oswald"/>
              </a:rPr>
              <a:t>Training di un classificatore ad-hoc</a:t>
            </a:r>
          </a:p>
        </p:txBody>
      </p:sp>
      <p:sp>
        <p:nvSpPr>
          <p:cNvPr id="179" name="Shape 179"/>
          <p:cNvSpPr txBox="1"/>
          <p:nvPr/>
        </p:nvSpPr>
        <p:spPr>
          <a:xfrm>
            <a:off x="96150" y="1649075"/>
            <a:ext cx="5810400" cy="3490499"/>
          </a:xfrm>
          <a:prstGeom prst="rect">
            <a:avLst/>
          </a:prstGeom>
          <a:noFill/>
          <a:ln>
            <a:noFill/>
          </a:ln>
        </p:spPr>
        <p:txBody>
          <a:bodyPr anchorCtr="0" anchor="t" bIns="91425" lIns="91425" rIns="91425" tIns="91425">
            <a:noAutofit/>
          </a:bodyPr>
          <a:lstStyle/>
          <a:p>
            <a:pPr lvl="0" rtl="0">
              <a:lnSpc>
                <a:spcPct val="152727"/>
              </a:lnSpc>
              <a:spcBef>
                <a:spcPts val="600"/>
              </a:spcBef>
              <a:spcAft>
                <a:spcPts val="600"/>
              </a:spcAft>
              <a:buClr>
                <a:schemeClr val="dk1"/>
              </a:buClr>
              <a:buSzPct val="91666"/>
              <a:buFont typeface="Arial"/>
              <a:buNone/>
            </a:pPr>
            <a:r>
              <a:rPr lang="it" sz="1200">
                <a:solidFill>
                  <a:srgbClr val="FFFFFF"/>
                </a:solidFill>
              </a:rPr>
              <a:t>Il classificatore cascade comprende due fasi principali: training e detection.</a:t>
            </a:r>
          </a:p>
          <a:p>
            <a:pPr lvl="0" rtl="0">
              <a:lnSpc>
                <a:spcPct val="152727"/>
              </a:lnSpc>
              <a:spcBef>
                <a:spcPts val="600"/>
              </a:spcBef>
              <a:spcAft>
                <a:spcPts val="600"/>
              </a:spcAft>
              <a:buClr>
                <a:schemeClr val="dk1"/>
              </a:buClr>
              <a:buSzPct val="91666"/>
              <a:buFont typeface="Arial"/>
              <a:buNone/>
            </a:pPr>
            <a:r>
              <a:rPr lang="it" sz="1200">
                <a:solidFill>
                  <a:srgbClr val="FFFFFF"/>
                </a:solidFill>
              </a:rPr>
              <a:t>Nella fase di training si utilizzano due tipologie di immagini:</a:t>
            </a:r>
          </a:p>
          <a:p>
            <a:pPr indent="-304800" lvl="0" marL="457200" rtl="0">
              <a:lnSpc>
                <a:spcPct val="152727"/>
              </a:lnSpc>
              <a:spcBef>
                <a:spcPts val="600"/>
              </a:spcBef>
              <a:spcAft>
                <a:spcPts val="600"/>
              </a:spcAft>
              <a:buClr>
                <a:srgbClr val="FFFFFF"/>
              </a:buClr>
              <a:buSzPct val="100000"/>
              <a:buFont typeface="Arial"/>
              <a:buChar char="●"/>
            </a:pPr>
            <a:r>
              <a:rPr lang="it" sz="1200">
                <a:solidFill>
                  <a:srgbClr val="FFFFFF"/>
                </a:solidFill>
              </a:rPr>
              <a:t>immagini positive (immagini che contengono l’oggetto da riconoscere)</a:t>
            </a:r>
          </a:p>
          <a:p>
            <a:pPr indent="-304800" lvl="0" marL="457200" rtl="0">
              <a:lnSpc>
                <a:spcPct val="152727"/>
              </a:lnSpc>
              <a:spcBef>
                <a:spcPts val="600"/>
              </a:spcBef>
              <a:spcAft>
                <a:spcPts val="600"/>
              </a:spcAft>
              <a:buClr>
                <a:srgbClr val="FFFFFF"/>
              </a:buClr>
              <a:buSzPct val="100000"/>
              <a:buFont typeface="Arial"/>
              <a:buChar char="●"/>
            </a:pPr>
            <a:r>
              <a:rPr lang="it" sz="1200">
                <a:solidFill>
                  <a:srgbClr val="FFFFFF"/>
                </a:solidFill>
              </a:rPr>
              <a:t>immagini negative (immagini arbitrarie )</a:t>
            </a:r>
          </a:p>
          <a:p>
            <a:pPr lvl="0" rtl="0">
              <a:lnSpc>
                <a:spcPct val="152727"/>
              </a:lnSpc>
              <a:spcBef>
                <a:spcPts val="600"/>
              </a:spcBef>
              <a:spcAft>
                <a:spcPts val="600"/>
              </a:spcAft>
              <a:buNone/>
            </a:pPr>
            <a:r>
              <a:rPr lang="it" sz="1200">
                <a:solidFill>
                  <a:srgbClr val="FFFFFF"/>
                </a:solidFill>
              </a:rPr>
              <a:t>Dopo una breve fase di pre-processing le immagini vengono date in pasto ad un algoritmo di apprendimento automatico che utilizza SVM (Support Vector Machine) per dividere le due classi di oggetti e dare il via alla vera fase di training.</a:t>
            </a:r>
          </a:p>
          <a:p>
            <a:pPr lvl="0" rtl="0">
              <a:lnSpc>
                <a:spcPct val="152727"/>
              </a:lnSpc>
              <a:spcBef>
                <a:spcPts val="600"/>
              </a:spcBef>
              <a:spcAft>
                <a:spcPts val="600"/>
              </a:spcAft>
              <a:buNone/>
            </a:pPr>
            <a:r>
              <a:rPr lang="it" sz="1200">
                <a:solidFill>
                  <a:srgbClr val="FFFFFF"/>
                </a:solidFill>
              </a:rPr>
              <a:t>Le variabili date in pasto all’algoritmo pregiudicano il risultato.</a:t>
            </a:r>
          </a:p>
        </p:txBody>
      </p:sp>
      <p:sp>
        <p:nvSpPr>
          <p:cNvPr id="180" name="Shape 180"/>
          <p:cNvSpPr txBox="1"/>
          <p:nvPr/>
        </p:nvSpPr>
        <p:spPr>
          <a:xfrm>
            <a:off x="1415525" y="1063375"/>
            <a:ext cx="6796199" cy="1311899"/>
          </a:xfrm>
          <a:prstGeom prst="rect">
            <a:avLst/>
          </a:prstGeom>
          <a:noFill/>
          <a:ln>
            <a:noFill/>
          </a:ln>
        </p:spPr>
        <p:txBody>
          <a:bodyPr anchorCtr="0" anchor="t" bIns="91425" lIns="91425" rIns="91425" tIns="91425">
            <a:noAutofit/>
          </a:bodyPr>
          <a:lstStyle/>
          <a:p>
            <a:pPr>
              <a:spcBef>
                <a:spcPts val="0"/>
              </a:spcBef>
              <a:buNone/>
            </a:pPr>
            <a:r>
              <a:t/>
            </a:r>
            <a:endParaRPr/>
          </a:p>
        </p:txBody>
      </p:sp>
      <p:pic>
        <p:nvPicPr>
          <p:cNvPr id="181" name="Shape 181"/>
          <p:cNvPicPr preferRelativeResize="0"/>
          <p:nvPr/>
        </p:nvPicPr>
        <p:blipFill>
          <a:blip r:embed="rId3">
            <a:alphaModFix/>
          </a:blip>
          <a:stretch>
            <a:fillRect/>
          </a:stretch>
        </p:blipFill>
        <p:spPr>
          <a:xfrm>
            <a:off x="5995650" y="1653300"/>
            <a:ext cx="2857500" cy="2819400"/>
          </a:xfrm>
          <a:prstGeom prst="rect">
            <a:avLst/>
          </a:prstGeom>
          <a:noFill/>
          <a:ln>
            <a:noFill/>
          </a:ln>
        </p:spPr>
      </p:pic>
      <p:sp>
        <p:nvSpPr>
          <p:cNvPr id="182" name="Shape 182"/>
          <p:cNvSpPr/>
          <p:nvPr/>
        </p:nvSpPr>
        <p:spPr>
          <a:xfrm>
            <a:off x="3600" y="-33075"/>
            <a:ext cx="9208800" cy="5143499"/>
          </a:xfrm>
          <a:prstGeom prst="rect">
            <a:avLst/>
          </a:prstGeom>
          <a:solidFill>
            <a:srgbClr val="434343">
              <a:alpha val="83460"/>
            </a:srgbClr>
          </a:solidFill>
          <a:ln>
            <a:noFill/>
          </a:ln>
        </p:spPr>
        <p:txBody>
          <a:bodyPr anchorCtr="0" anchor="ctr" bIns="91425" lIns="91425" rIns="91425" tIns="91425">
            <a:noAutofit/>
          </a:bodyPr>
          <a:lstStyle/>
          <a:p>
            <a:pPr lvl="0" rtl="0">
              <a:spcBef>
                <a:spcPts val="0"/>
              </a:spcBef>
              <a:buClr>
                <a:srgbClr val="000000"/>
              </a:buClr>
              <a:buFont typeface="Arial"/>
              <a:buNone/>
            </a:pPr>
            <a:r>
              <a:t/>
            </a:r>
            <a:endParaRPr>
              <a:solidFill>
                <a:srgbClr val="FFFFFF"/>
              </a:solidFill>
            </a:endParaRPr>
          </a:p>
        </p:txBody>
      </p:sp>
      <p:sp>
        <p:nvSpPr>
          <p:cNvPr id="183" name="Shape 183"/>
          <p:cNvSpPr txBox="1"/>
          <p:nvPr/>
        </p:nvSpPr>
        <p:spPr>
          <a:xfrm>
            <a:off x="1273200" y="641175"/>
            <a:ext cx="6796199" cy="1640100"/>
          </a:xfrm>
          <a:prstGeom prst="rect">
            <a:avLst/>
          </a:prstGeom>
          <a:noFill/>
          <a:ln>
            <a:noFill/>
          </a:ln>
        </p:spPr>
        <p:txBody>
          <a:bodyPr anchorCtr="0" anchor="t" bIns="91425" lIns="91425" rIns="91425" tIns="91425">
            <a:noAutofit/>
          </a:bodyPr>
          <a:lstStyle/>
          <a:p>
            <a:pPr lvl="0" rtl="0">
              <a:spcBef>
                <a:spcPts val="0"/>
              </a:spcBef>
              <a:buNone/>
            </a:pPr>
            <a:r>
              <a:rPr lang="it" sz="2400">
                <a:solidFill>
                  <a:srgbClr val="FFFFFF"/>
                </a:solidFill>
              </a:rPr>
              <a:t>Nelle prossime lezione potremmo capire come creare un classificatore custom per qualsiasi tipo di immagine si voglia apprendere.</a:t>
            </a: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7" name="Shape 187"/>
        <p:cNvGrpSpPr/>
        <p:nvPr/>
      </p:nvGrpSpPr>
      <p:grpSpPr>
        <a:xfrm>
          <a:off x="0" y="0"/>
          <a:ext cx="0" cy="0"/>
          <a:chOff x="0" y="0"/>
          <a:chExt cx="0" cy="0"/>
        </a:xfrm>
      </p:grpSpPr>
      <p:sp>
        <p:nvSpPr>
          <p:cNvPr id="188" name="Shape 188"/>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lgn="ctr">
              <a:spcBef>
                <a:spcPts val="0"/>
              </a:spcBef>
              <a:buNone/>
            </a:pPr>
            <a:r>
              <a:t/>
            </a:r>
            <a:endParaRPr/>
          </a:p>
          <a:p>
            <a:pPr lvl="0" rtl="0" algn="ctr">
              <a:spcBef>
                <a:spcPts val="0"/>
              </a:spcBef>
              <a:buNone/>
            </a:pPr>
            <a:r>
              <a:t/>
            </a:r>
            <a:endParaRPr/>
          </a:p>
          <a:p>
            <a:pPr lvl="0" rtl="0">
              <a:spcBef>
                <a:spcPts val="0"/>
              </a:spcBef>
              <a:buNone/>
            </a:pPr>
            <a:r>
              <a:rPr lang="it"/>
              <a:t>sdf</a:t>
            </a:r>
          </a:p>
        </p:txBody>
      </p:sp>
      <p:sp>
        <p:nvSpPr>
          <p:cNvPr id="189" name="Shape 189"/>
          <p:cNvSpPr/>
          <p:nvPr/>
        </p:nvSpPr>
        <p:spPr>
          <a:xfrm>
            <a:off x="3600" y="-33075"/>
            <a:ext cx="9208800" cy="5176499"/>
          </a:xfrm>
          <a:prstGeom prst="rect">
            <a:avLst/>
          </a:prstGeom>
          <a:solidFill>
            <a:srgbClr val="073C6B">
              <a:alpha val="79620"/>
            </a:srgbClr>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90" name="Shape 190"/>
          <p:cNvSpPr/>
          <p:nvPr/>
        </p:nvSpPr>
        <p:spPr>
          <a:xfrm>
            <a:off x="0" y="1309650"/>
            <a:ext cx="9208800" cy="3829800"/>
          </a:xfrm>
          <a:prstGeom prst="rect">
            <a:avLst/>
          </a:prstGeom>
          <a:solidFill>
            <a:srgbClr val="000000">
              <a:alpha val="51150"/>
            </a:srgbClr>
          </a:solidFill>
          <a:ln>
            <a:noFill/>
          </a:ln>
        </p:spPr>
        <p:txBody>
          <a:bodyPr anchorCtr="0" anchor="ctr" bIns="91425" lIns="91425" rIns="91425" tIns="91425">
            <a:noAutofit/>
          </a:bodyPr>
          <a:lstStyle/>
          <a:p>
            <a:pPr lvl="0" rtl="0">
              <a:spcBef>
                <a:spcPts val="0"/>
              </a:spcBef>
              <a:buClr>
                <a:srgbClr val="000000"/>
              </a:buClr>
              <a:buFont typeface="Arial"/>
              <a:buNone/>
            </a:pPr>
            <a:r>
              <a:t/>
            </a:r>
            <a:endParaRPr>
              <a:solidFill>
                <a:srgbClr val="FFFFFF"/>
              </a:solidFill>
            </a:endParaRPr>
          </a:p>
        </p:txBody>
      </p:sp>
      <p:sp>
        <p:nvSpPr>
          <p:cNvPr id="191" name="Shape 191"/>
          <p:cNvSpPr txBox="1"/>
          <p:nvPr>
            <p:ph type="title"/>
          </p:nvPr>
        </p:nvSpPr>
        <p:spPr>
          <a:xfrm>
            <a:off x="457200" y="205975"/>
            <a:ext cx="8556899" cy="857400"/>
          </a:xfrm>
          <a:prstGeom prst="rect">
            <a:avLst/>
          </a:prstGeom>
        </p:spPr>
        <p:txBody>
          <a:bodyPr anchorCtr="0" anchor="b" bIns="91425" lIns="91425" rIns="91425" tIns="91425">
            <a:noAutofit/>
          </a:bodyPr>
          <a:lstStyle/>
          <a:p>
            <a:pPr lvl="0" rtl="0">
              <a:spcBef>
                <a:spcPts val="0"/>
              </a:spcBef>
              <a:buNone/>
            </a:pPr>
            <a:r>
              <a:rPr lang="it">
                <a:solidFill>
                  <a:srgbClr val="F3F3F3"/>
                </a:solidFill>
                <a:latin typeface="Oswald"/>
                <a:ea typeface="Oswald"/>
                <a:cs typeface="Oswald"/>
                <a:sym typeface="Oswald"/>
              </a:rPr>
              <a:t>Training di un classificatore ad-hoc</a:t>
            </a:r>
          </a:p>
        </p:txBody>
      </p:sp>
      <p:sp>
        <p:nvSpPr>
          <p:cNvPr id="192" name="Shape 192"/>
          <p:cNvSpPr txBox="1"/>
          <p:nvPr/>
        </p:nvSpPr>
        <p:spPr>
          <a:xfrm>
            <a:off x="96150" y="1649075"/>
            <a:ext cx="5810400" cy="3490499"/>
          </a:xfrm>
          <a:prstGeom prst="rect">
            <a:avLst/>
          </a:prstGeom>
          <a:noFill/>
          <a:ln>
            <a:noFill/>
          </a:ln>
        </p:spPr>
        <p:txBody>
          <a:bodyPr anchorCtr="0" anchor="t" bIns="91425" lIns="91425" rIns="91425" tIns="91425">
            <a:noAutofit/>
          </a:bodyPr>
          <a:lstStyle/>
          <a:p>
            <a:pPr lvl="0" rtl="0">
              <a:lnSpc>
                <a:spcPct val="152727"/>
              </a:lnSpc>
              <a:spcBef>
                <a:spcPts val="300"/>
              </a:spcBef>
              <a:spcAft>
                <a:spcPts val="100"/>
              </a:spcAft>
              <a:buNone/>
            </a:pPr>
            <a:r>
              <a:t/>
            </a:r>
            <a:endParaRPr sz="1200">
              <a:solidFill>
                <a:srgbClr val="FFFFFF"/>
              </a:solidFill>
            </a:endParaRPr>
          </a:p>
        </p:txBody>
      </p:sp>
      <p:sp>
        <p:nvSpPr>
          <p:cNvPr id="193" name="Shape 193"/>
          <p:cNvSpPr txBox="1"/>
          <p:nvPr/>
        </p:nvSpPr>
        <p:spPr>
          <a:xfrm>
            <a:off x="457200" y="1649075"/>
            <a:ext cx="6796199" cy="1311899"/>
          </a:xfrm>
          <a:prstGeom prst="rect">
            <a:avLst/>
          </a:prstGeom>
          <a:noFill/>
          <a:ln>
            <a:noFill/>
          </a:ln>
        </p:spPr>
        <p:txBody>
          <a:bodyPr anchorCtr="0" anchor="t" bIns="91425" lIns="91425" rIns="91425" tIns="91425">
            <a:noAutofit/>
          </a:bodyPr>
          <a:lstStyle/>
          <a:p>
            <a:pPr>
              <a:spcBef>
                <a:spcPts val="0"/>
              </a:spcBef>
              <a:buNone/>
            </a:pPr>
            <a:r>
              <a:t/>
            </a:r>
            <a:endParaRPr/>
          </a:p>
        </p:txBody>
      </p:sp>
      <p:pic>
        <p:nvPicPr>
          <p:cNvPr id="194" name="Shape 194"/>
          <p:cNvPicPr preferRelativeResize="0"/>
          <p:nvPr/>
        </p:nvPicPr>
        <p:blipFill>
          <a:blip r:embed="rId3">
            <a:alphaModFix/>
          </a:blip>
          <a:stretch>
            <a:fillRect/>
          </a:stretch>
        </p:blipFill>
        <p:spPr>
          <a:xfrm>
            <a:off x="5580738" y="-33075"/>
            <a:ext cx="3631671" cy="5143499"/>
          </a:xfrm>
          <a:prstGeom prst="rect">
            <a:avLst/>
          </a:prstGeom>
          <a:noFill/>
          <a:ln>
            <a:noFill/>
          </a:ln>
        </p:spPr>
      </p:pic>
      <p:sp>
        <p:nvSpPr>
          <p:cNvPr id="195" name="Shape 195"/>
          <p:cNvSpPr/>
          <p:nvPr/>
        </p:nvSpPr>
        <p:spPr>
          <a:xfrm>
            <a:off x="3600" y="-33075"/>
            <a:ext cx="9208800" cy="5143499"/>
          </a:xfrm>
          <a:prstGeom prst="rect">
            <a:avLst/>
          </a:prstGeom>
          <a:solidFill>
            <a:srgbClr val="434343">
              <a:alpha val="83460"/>
            </a:srgbClr>
          </a:solidFill>
          <a:ln>
            <a:noFill/>
          </a:ln>
        </p:spPr>
        <p:txBody>
          <a:bodyPr anchorCtr="0" anchor="ctr" bIns="91425" lIns="91425" rIns="91425" tIns="91425">
            <a:noAutofit/>
          </a:bodyPr>
          <a:lstStyle/>
          <a:p>
            <a:pPr lvl="0" rtl="0">
              <a:spcBef>
                <a:spcPts val="0"/>
              </a:spcBef>
              <a:buClr>
                <a:srgbClr val="000000"/>
              </a:buClr>
              <a:buFont typeface="Arial"/>
              <a:buNone/>
            </a:pPr>
            <a:r>
              <a:t/>
            </a:r>
            <a:endParaRPr>
              <a:solidFill>
                <a:srgbClr val="FFFFFF"/>
              </a:solidFill>
            </a:endParaRPr>
          </a:p>
        </p:txBody>
      </p:sp>
      <p:sp>
        <p:nvSpPr>
          <p:cNvPr id="196" name="Shape 196"/>
          <p:cNvSpPr txBox="1"/>
          <p:nvPr/>
        </p:nvSpPr>
        <p:spPr>
          <a:xfrm>
            <a:off x="1371600" y="1176150"/>
            <a:ext cx="6796199" cy="1640100"/>
          </a:xfrm>
          <a:prstGeom prst="rect">
            <a:avLst/>
          </a:prstGeom>
          <a:noFill/>
          <a:ln>
            <a:noFill/>
          </a:ln>
        </p:spPr>
        <p:txBody>
          <a:bodyPr anchorCtr="0" anchor="t" bIns="91425" lIns="91425" rIns="91425" tIns="91425">
            <a:noAutofit/>
          </a:bodyPr>
          <a:lstStyle/>
          <a:p>
            <a:pPr lvl="0" rtl="0">
              <a:spcBef>
                <a:spcPts val="0"/>
              </a:spcBef>
              <a:buNone/>
            </a:pPr>
            <a:r>
              <a:rPr lang="it" sz="2400">
                <a:solidFill>
                  <a:srgbClr val="FFFFFF"/>
                </a:solidFill>
              </a:rPr>
              <a:t>Nelle prossime lezione potremmo capire come personalizzare un classificatore in base alle nostre esigenze.</a:t>
            </a: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0" name="Shape 200"/>
        <p:cNvGrpSpPr/>
        <p:nvPr/>
      </p:nvGrpSpPr>
      <p:grpSpPr>
        <a:xfrm>
          <a:off x="0" y="0"/>
          <a:ext cx="0" cy="0"/>
          <a:chOff x="0" y="0"/>
          <a:chExt cx="0" cy="0"/>
        </a:xfrm>
      </p:grpSpPr>
      <p:sp>
        <p:nvSpPr>
          <p:cNvPr id="201" name="Shape 201"/>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lgn="ctr">
              <a:spcBef>
                <a:spcPts val="0"/>
              </a:spcBef>
              <a:buNone/>
            </a:pPr>
            <a:r>
              <a:t/>
            </a:r>
            <a:endParaRPr/>
          </a:p>
          <a:p>
            <a:pPr lvl="0" rtl="0" algn="ctr">
              <a:spcBef>
                <a:spcPts val="0"/>
              </a:spcBef>
              <a:buNone/>
            </a:pPr>
            <a:r>
              <a:t/>
            </a:r>
            <a:endParaRPr/>
          </a:p>
          <a:p>
            <a:pPr lvl="0" rtl="0">
              <a:spcBef>
                <a:spcPts val="0"/>
              </a:spcBef>
              <a:buNone/>
            </a:pPr>
            <a:r>
              <a:rPr lang="it"/>
              <a:t>sdf</a:t>
            </a:r>
          </a:p>
        </p:txBody>
      </p:sp>
      <p:sp>
        <p:nvSpPr>
          <p:cNvPr id="202" name="Shape 202"/>
          <p:cNvSpPr/>
          <p:nvPr/>
        </p:nvSpPr>
        <p:spPr>
          <a:xfrm>
            <a:off x="3600" y="-33075"/>
            <a:ext cx="9208800" cy="5176499"/>
          </a:xfrm>
          <a:prstGeom prst="rect">
            <a:avLst/>
          </a:prstGeom>
          <a:solidFill>
            <a:srgbClr val="073C6B">
              <a:alpha val="79620"/>
            </a:srgbClr>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203" name="Shape 203"/>
          <p:cNvSpPr/>
          <p:nvPr/>
        </p:nvSpPr>
        <p:spPr>
          <a:xfrm>
            <a:off x="0" y="1309650"/>
            <a:ext cx="9208800" cy="3829800"/>
          </a:xfrm>
          <a:prstGeom prst="rect">
            <a:avLst/>
          </a:prstGeom>
          <a:solidFill>
            <a:srgbClr val="000000">
              <a:alpha val="51150"/>
            </a:srgbClr>
          </a:solidFill>
          <a:ln>
            <a:noFill/>
          </a:ln>
        </p:spPr>
        <p:txBody>
          <a:bodyPr anchorCtr="0" anchor="ctr" bIns="91425" lIns="91425" rIns="91425" tIns="91425">
            <a:noAutofit/>
          </a:bodyPr>
          <a:lstStyle/>
          <a:p>
            <a:pPr lvl="0" rtl="0">
              <a:spcBef>
                <a:spcPts val="0"/>
              </a:spcBef>
              <a:buNone/>
            </a:pPr>
            <a:r>
              <a:t/>
            </a:r>
            <a:endParaRPr/>
          </a:p>
        </p:txBody>
      </p:sp>
      <p:sp>
        <p:nvSpPr>
          <p:cNvPr id="204" name="Shape 204"/>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it">
                <a:solidFill>
                  <a:srgbClr val="F3F3F3"/>
                </a:solidFill>
                <a:latin typeface="Oswald"/>
                <a:ea typeface="Oswald"/>
                <a:cs typeface="Oswald"/>
                <a:sym typeface="Oswald"/>
              </a:rPr>
              <a:t>Primi passi. Play with demos.</a:t>
            </a:r>
          </a:p>
        </p:txBody>
      </p:sp>
      <p:sp>
        <p:nvSpPr>
          <p:cNvPr id="205" name="Shape 205"/>
          <p:cNvSpPr txBox="1"/>
          <p:nvPr/>
        </p:nvSpPr>
        <p:spPr>
          <a:xfrm>
            <a:off x="4292400" y="1333650"/>
            <a:ext cx="2144700" cy="3781799"/>
          </a:xfrm>
          <a:prstGeom prst="rect">
            <a:avLst/>
          </a:prstGeom>
          <a:noFill/>
          <a:ln cap="flat" cmpd="sng" w="9525">
            <a:solidFill>
              <a:srgbClr val="FFFFFF"/>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it" sz="1000">
                <a:solidFill>
                  <a:srgbClr val="FFFFFF"/>
                </a:solidFill>
              </a:rPr>
              <a:t>import gab.opencv.*;</a:t>
            </a:r>
          </a:p>
          <a:p>
            <a:pPr lvl="0" rtl="0">
              <a:spcBef>
                <a:spcPts val="0"/>
              </a:spcBef>
              <a:buNone/>
            </a:pPr>
            <a:r>
              <a:rPr lang="it" sz="1000">
                <a:solidFill>
                  <a:srgbClr val="FFFFFF"/>
                </a:solidFill>
              </a:rPr>
              <a:t>import processing.video.*;</a:t>
            </a:r>
          </a:p>
          <a:p>
            <a:pPr lvl="0" rtl="0">
              <a:spcBef>
                <a:spcPts val="0"/>
              </a:spcBef>
              <a:buNone/>
            </a:pPr>
            <a:r>
              <a:rPr lang="it" sz="1000">
                <a:solidFill>
                  <a:srgbClr val="FFFFFF"/>
                </a:solidFill>
              </a:rPr>
              <a:t>import java.awt.*;</a:t>
            </a:r>
          </a:p>
          <a:p>
            <a:pPr lvl="0" rtl="0">
              <a:spcBef>
                <a:spcPts val="0"/>
              </a:spcBef>
              <a:buNone/>
            </a:pPr>
            <a:r>
              <a:t/>
            </a:r>
            <a:endParaRPr sz="1000">
              <a:solidFill>
                <a:srgbClr val="FFFFFF"/>
              </a:solidFill>
            </a:endParaRPr>
          </a:p>
          <a:p>
            <a:pPr lvl="0" rtl="0">
              <a:spcBef>
                <a:spcPts val="0"/>
              </a:spcBef>
              <a:buNone/>
            </a:pPr>
            <a:r>
              <a:rPr lang="it" sz="1000">
                <a:solidFill>
                  <a:srgbClr val="FFFFFF"/>
                </a:solidFill>
              </a:rPr>
              <a:t>Capture video;</a:t>
            </a:r>
          </a:p>
          <a:p>
            <a:pPr lvl="0" rtl="0">
              <a:spcBef>
                <a:spcPts val="0"/>
              </a:spcBef>
              <a:buNone/>
            </a:pPr>
            <a:r>
              <a:rPr lang="it" sz="1000">
                <a:solidFill>
                  <a:srgbClr val="FFFFFF"/>
                </a:solidFill>
              </a:rPr>
              <a:t>OpenCV opencv;</a:t>
            </a:r>
          </a:p>
          <a:p>
            <a:pPr lvl="0" rtl="0">
              <a:spcBef>
                <a:spcPts val="0"/>
              </a:spcBef>
              <a:buNone/>
            </a:pPr>
            <a:r>
              <a:t/>
            </a:r>
            <a:endParaRPr sz="1000">
              <a:solidFill>
                <a:srgbClr val="FFFFFF"/>
              </a:solidFill>
            </a:endParaRPr>
          </a:p>
          <a:p>
            <a:pPr lvl="0" rtl="0">
              <a:spcBef>
                <a:spcPts val="0"/>
              </a:spcBef>
              <a:buNone/>
            </a:pPr>
            <a:r>
              <a:rPr lang="it" sz="1000">
                <a:solidFill>
                  <a:srgbClr val="FFFFFF"/>
                </a:solidFill>
              </a:rPr>
              <a:t>void setup() </a:t>
            </a:r>
          </a:p>
          <a:p>
            <a:pPr lvl="0" rtl="0">
              <a:spcBef>
                <a:spcPts val="0"/>
              </a:spcBef>
              <a:buNone/>
            </a:pPr>
            <a:r>
              <a:rPr lang="it" sz="1000">
                <a:solidFill>
                  <a:srgbClr val="FFFFFF"/>
                </a:solidFill>
              </a:rPr>
              <a:t>{</a:t>
            </a:r>
          </a:p>
          <a:p>
            <a:pPr indent="0" lvl="0" marL="0" rtl="0">
              <a:spcBef>
                <a:spcPts val="0"/>
              </a:spcBef>
              <a:buNone/>
            </a:pPr>
            <a:r>
              <a:rPr lang="it" sz="1000">
                <a:solidFill>
                  <a:srgbClr val="FFFFFF"/>
                </a:solidFill>
              </a:rPr>
              <a:t>   size(640, 480);</a:t>
            </a:r>
          </a:p>
          <a:p>
            <a:pPr lvl="0" rtl="0">
              <a:spcBef>
                <a:spcPts val="0"/>
              </a:spcBef>
              <a:buNone/>
            </a:pPr>
            <a:r>
              <a:rPr lang="it" sz="1000">
                <a:solidFill>
                  <a:srgbClr val="FFFFFF"/>
                </a:solidFill>
              </a:rPr>
              <a:t>   </a:t>
            </a:r>
          </a:p>
          <a:p>
            <a:pPr rtl="0">
              <a:spcBef>
                <a:spcPts val="0"/>
              </a:spcBef>
              <a:buNone/>
            </a:pPr>
            <a:r>
              <a:rPr lang="it" sz="1000">
                <a:solidFill>
                  <a:srgbClr val="FFFFFF"/>
                </a:solidFill>
              </a:rPr>
              <a:t>   video = new Capture(this, 640/2, 480/2);</a:t>
            </a:r>
          </a:p>
          <a:p>
            <a:pPr rtl="0">
              <a:spcBef>
                <a:spcPts val="0"/>
              </a:spcBef>
              <a:buNone/>
            </a:pPr>
            <a:r>
              <a:t/>
            </a:r>
            <a:endParaRPr sz="1000">
              <a:solidFill>
                <a:srgbClr val="FFFFFF"/>
              </a:solidFill>
            </a:endParaRPr>
          </a:p>
          <a:p>
            <a:pPr lvl="0" rtl="0">
              <a:spcBef>
                <a:spcPts val="0"/>
              </a:spcBef>
              <a:buNone/>
            </a:pPr>
            <a:r>
              <a:t/>
            </a:r>
            <a:endParaRPr sz="1000">
              <a:solidFill>
                <a:srgbClr val="FFFFFF"/>
              </a:solidFill>
            </a:endParaRPr>
          </a:p>
          <a:p>
            <a:pPr lvl="0" rtl="0">
              <a:spcBef>
                <a:spcPts val="0"/>
              </a:spcBef>
              <a:buNone/>
            </a:pPr>
            <a:r>
              <a:rPr lang="it" sz="1000">
                <a:solidFill>
                  <a:srgbClr val="FFFFFF"/>
                </a:solidFill>
              </a:rPr>
              <a:t>   opencv =</a:t>
            </a:r>
          </a:p>
          <a:p>
            <a:pPr lvl="0" rtl="0">
              <a:spcBef>
                <a:spcPts val="0"/>
              </a:spcBef>
              <a:buNone/>
            </a:pPr>
            <a:r>
              <a:rPr lang="it" sz="1000">
                <a:solidFill>
                  <a:srgbClr val="FFFFFF"/>
                </a:solidFill>
              </a:rPr>
              <a:t>   new OpenCV(this, 640/2, 480/2);</a:t>
            </a:r>
          </a:p>
          <a:p>
            <a:pPr rtl="0">
              <a:spcBef>
                <a:spcPts val="0"/>
              </a:spcBef>
              <a:buNone/>
            </a:pPr>
            <a:r>
              <a:t/>
            </a:r>
            <a:endParaRPr sz="1000">
              <a:solidFill>
                <a:srgbClr val="FFFFFF"/>
              </a:solidFill>
            </a:endParaRPr>
          </a:p>
          <a:p>
            <a:pPr lvl="0" rtl="0">
              <a:spcBef>
                <a:spcPts val="0"/>
              </a:spcBef>
              <a:buNone/>
            </a:pPr>
            <a:r>
              <a:rPr lang="it" sz="1000">
                <a:solidFill>
                  <a:srgbClr val="FFFFFF"/>
                </a:solidFill>
              </a:rPr>
              <a:t>opencv.loadCascade(OpenCV.CASCADE_FRONTALFACE);  </a:t>
            </a:r>
          </a:p>
          <a:p>
            <a:pPr rtl="0">
              <a:spcBef>
                <a:spcPts val="0"/>
              </a:spcBef>
              <a:buNone/>
            </a:pPr>
            <a:r>
              <a:rPr lang="it" sz="1000">
                <a:solidFill>
                  <a:srgbClr val="FFFFFF"/>
                </a:solidFill>
              </a:rPr>
              <a:t>  </a:t>
            </a:r>
          </a:p>
          <a:p>
            <a:pPr lvl="0" rtl="0">
              <a:spcBef>
                <a:spcPts val="0"/>
              </a:spcBef>
              <a:buNone/>
            </a:pPr>
            <a:r>
              <a:rPr lang="it" sz="1000">
                <a:solidFill>
                  <a:srgbClr val="FFFFFF"/>
                </a:solidFill>
              </a:rPr>
              <a:t>video.start();</a:t>
            </a:r>
          </a:p>
          <a:p>
            <a:pPr lvl="0" rtl="0">
              <a:spcBef>
                <a:spcPts val="0"/>
              </a:spcBef>
              <a:buNone/>
            </a:pPr>
            <a:r>
              <a:rPr lang="it" sz="1000">
                <a:solidFill>
                  <a:srgbClr val="FFFFFF"/>
                </a:solidFill>
              </a:rPr>
              <a:t>}</a:t>
            </a:r>
          </a:p>
          <a:p>
            <a:pPr lvl="0" rtl="0">
              <a:spcBef>
                <a:spcPts val="0"/>
              </a:spcBef>
              <a:buNone/>
            </a:pPr>
            <a:r>
              <a:t/>
            </a:r>
            <a:endParaRPr sz="1000">
              <a:solidFill>
                <a:srgbClr val="FFFFFF"/>
              </a:solidFill>
            </a:endParaRPr>
          </a:p>
          <a:p>
            <a:pPr lvl="0" rtl="0">
              <a:spcBef>
                <a:spcPts val="0"/>
              </a:spcBef>
              <a:buNone/>
            </a:pPr>
            <a:r>
              <a:t/>
            </a:r>
            <a:endParaRPr sz="1000">
              <a:solidFill>
                <a:srgbClr val="FFFFFF"/>
              </a:solidFill>
            </a:endParaRPr>
          </a:p>
        </p:txBody>
      </p:sp>
      <p:sp>
        <p:nvSpPr>
          <p:cNvPr id="206" name="Shape 206"/>
          <p:cNvSpPr txBox="1"/>
          <p:nvPr/>
        </p:nvSpPr>
        <p:spPr>
          <a:xfrm>
            <a:off x="2581508" y="1333650"/>
            <a:ext cx="1710899" cy="3781799"/>
          </a:xfrm>
          <a:prstGeom prst="rect">
            <a:avLst/>
          </a:prstGeom>
          <a:noFill/>
          <a:ln cap="flat" cmpd="sng" w="9525">
            <a:solidFill>
              <a:srgbClr val="00FF00"/>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it" sz="1000">
                <a:solidFill>
                  <a:srgbClr val="00FF00"/>
                </a:solidFill>
              </a:rPr>
              <a:t>1. importazione librerie opencv, video Capture, AWT per gestire i poligoni.</a:t>
            </a:r>
          </a:p>
          <a:p>
            <a:pPr rtl="0">
              <a:spcBef>
                <a:spcPts val="0"/>
              </a:spcBef>
              <a:buNone/>
            </a:pPr>
            <a:r>
              <a:t/>
            </a:r>
            <a:endParaRPr sz="1000">
              <a:solidFill>
                <a:srgbClr val="00FF00"/>
              </a:solidFill>
            </a:endParaRPr>
          </a:p>
          <a:p>
            <a:pPr rtl="0">
              <a:spcBef>
                <a:spcPts val="0"/>
              </a:spcBef>
              <a:buNone/>
            </a:pPr>
            <a:r>
              <a:rPr lang="it" sz="1000">
                <a:solidFill>
                  <a:srgbClr val="00FF00"/>
                </a:solidFill>
              </a:rPr>
              <a:t>2. inizializzazione oggetti camera e openCV. </a:t>
            </a:r>
          </a:p>
          <a:p>
            <a:pPr rtl="0">
              <a:spcBef>
                <a:spcPts val="0"/>
              </a:spcBef>
              <a:buNone/>
            </a:pPr>
            <a:r>
              <a:t/>
            </a:r>
            <a:endParaRPr sz="1000">
              <a:solidFill>
                <a:srgbClr val="00FF00"/>
              </a:solidFill>
            </a:endParaRPr>
          </a:p>
          <a:p>
            <a:pPr rtl="0">
              <a:spcBef>
                <a:spcPts val="0"/>
              </a:spcBef>
              <a:buNone/>
            </a:pPr>
            <a:r>
              <a:rPr lang="it" sz="1000">
                <a:solidFill>
                  <a:srgbClr val="00FF00"/>
                </a:solidFill>
              </a:rPr>
              <a:t>3. viene eseguita 1 volta.</a:t>
            </a:r>
          </a:p>
          <a:p>
            <a:pPr rtl="0">
              <a:spcBef>
                <a:spcPts val="0"/>
              </a:spcBef>
              <a:buNone/>
            </a:pPr>
            <a:r>
              <a:t/>
            </a:r>
            <a:endParaRPr sz="1000">
              <a:solidFill>
                <a:srgbClr val="00FF00"/>
              </a:solidFill>
            </a:endParaRPr>
          </a:p>
          <a:p>
            <a:pPr rtl="0">
              <a:spcBef>
                <a:spcPts val="0"/>
              </a:spcBef>
              <a:buNone/>
            </a:pPr>
            <a:r>
              <a:rPr lang="it" sz="1000">
                <a:solidFill>
                  <a:srgbClr val="00FF00"/>
                </a:solidFill>
              </a:rPr>
              <a:t>4. grandezza finestra.</a:t>
            </a:r>
          </a:p>
          <a:p>
            <a:pPr rtl="0">
              <a:spcBef>
                <a:spcPts val="0"/>
              </a:spcBef>
              <a:buNone/>
            </a:pPr>
            <a:r>
              <a:t/>
            </a:r>
            <a:endParaRPr sz="1000">
              <a:solidFill>
                <a:srgbClr val="00FF00"/>
              </a:solidFill>
            </a:endParaRPr>
          </a:p>
          <a:p>
            <a:pPr rtl="0">
              <a:spcBef>
                <a:spcPts val="0"/>
              </a:spcBef>
              <a:buNone/>
            </a:pPr>
            <a:r>
              <a:rPr lang="it" sz="1000">
                <a:solidFill>
                  <a:srgbClr val="00FF00"/>
                </a:solidFill>
              </a:rPr>
              <a:t>5. parametri oggetto video:</a:t>
            </a:r>
          </a:p>
          <a:p>
            <a:pPr rtl="0">
              <a:spcBef>
                <a:spcPts val="0"/>
              </a:spcBef>
              <a:buNone/>
            </a:pPr>
            <a:r>
              <a:rPr lang="it" sz="1000">
                <a:solidFill>
                  <a:srgbClr val="00FF00"/>
                </a:solidFill>
              </a:rPr>
              <a:t>sketch corrente, risoluzione della finestra.</a:t>
            </a:r>
          </a:p>
          <a:p>
            <a:pPr rtl="0">
              <a:spcBef>
                <a:spcPts val="0"/>
              </a:spcBef>
              <a:buNone/>
            </a:pPr>
            <a:r>
              <a:t/>
            </a:r>
            <a:endParaRPr sz="1000">
              <a:solidFill>
                <a:srgbClr val="00FF00"/>
              </a:solidFill>
            </a:endParaRPr>
          </a:p>
          <a:p>
            <a:pPr rtl="0">
              <a:spcBef>
                <a:spcPts val="0"/>
              </a:spcBef>
              <a:buNone/>
            </a:pPr>
            <a:r>
              <a:rPr lang="it" sz="1000">
                <a:solidFill>
                  <a:srgbClr val="00FF00"/>
                </a:solidFill>
              </a:rPr>
              <a:t>6. parametri oggetto</a:t>
            </a:r>
          </a:p>
          <a:p>
            <a:pPr rtl="0">
              <a:spcBef>
                <a:spcPts val="0"/>
              </a:spcBef>
              <a:buNone/>
            </a:pPr>
            <a:r>
              <a:rPr lang="it" sz="1000">
                <a:solidFill>
                  <a:srgbClr val="00FF00"/>
                </a:solidFill>
              </a:rPr>
              <a:t>openCV (come video).</a:t>
            </a:r>
          </a:p>
          <a:p>
            <a:pPr rtl="0">
              <a:spcBef>
                <a:spcPts val="0"/>
              </a:spcBef>
              <a:buNone/>
            </a:pPr>
            <a:r>
              <a:t/>
            </a:r>
            <a:endParaRPr sz="1000">
              <a:solidFill>
                <a:srgbClr val="00FF00"/>
              </a:solidFill>
            </a:endParaRPr>
          </a:p>
          <a:p>
            <a:pPr rtl="0">
              <a:spcBef>
                <a:spcPts val="0"/>
              </a:spcBef>
              <a:buNone/>
            </a:pPr>
            <a:r>
              <a:rPr lang="it" sz="1000">
                <a:solidFill>
                  <a:srgbClr val="00FF00"/>
                </a:solidFill>
              </a:rPr>
              <a:t>7.Caricameto classificatore cascade.</a:t>
            </a:r>
          </a:p>
          <a:p>
            <a:pPr rtl="0">
              <a:spcBef>
                <a:spcPts val="0"/>
              </a:spcBef>
              <a:buNone/>
            </a:pPr>
            <a:r>
              <a:t/>
            </a:r>
            <a:endParaRPr sz="1000">
              <a:solidFill>
                <a:srgbClr val="00FF00"/>
              </a:solidFill>
            </a:endParaRPr>
          </a:p>
          <a:p>
            <a:pPr>
              <a:spcBef>
                <a:spcPts val="0"/>
              </a:spcBef>
              <a:buNone/>
            </a:pPr>
            <a:r>
              <a:rPr lang="it" sz="1000">
                <a:solidFill>
                  <a:srgbClr val="00FF00"/>
                </a:solidFill>
              </a:rPr>
              <a:t>8. facciamo partire il video.</a:t>
            </a:r>
          </a:p>
        </p:txBody>
      </p:sp>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0" name="Shape 210"/>
        <p:cNvGrpSpPr/>
        <p:nvPr/>
      </p:nvGrpSpPr>
      <p:grpSpPr>
        <a:xfrm>
          <a:off x="0" y="0"/>
          <a:ext cx="0" cy="0"/>
          <a:chOff x="0" y="0"/>
          <a:chExt cx="0" cy="0"/>
        </a:xfrm>
      </p:grpSpPr>
      <p:sp>
        <p:nvSpPr>
          <p:cNvPr id="211" name="Shape 211"/>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lgn="ctr">
              <a:spcBef>
                <a:spcPts val="0"/>
              </a:spcBef>
              <a:buNone/>
            </a:pPr>
            <a:r>
              <a:t/>
            </a:r>
            <a:endParaRPr/>
          </a:p>
          <a:p>
            <a:pPr lvl="0" rtl="0" algn="ctr">
              <a:spcBef>
                <a:spcPts val="0"/>
              </a:spcBef>
              <a:buNone/>
            </a:pPr>
            <a:r>
              <a:t/>
            </a:r>
            <a:endParaRPr/>
          </a:p>
          <a:p>
            <a:pPr lvl="0" rtl="0">
              <a:spcBef>
                <a:spcPts val="0"/>
              </a:spcBef>
              <a:buNone/>
            </a:pPr>
            <a:r>
              <a:rPr lang="it"/>
              <a:t>sdf</a:t>
            </a:r>
          </a:p>
        </p:txBody>
      </p:sp>
      <p:sp>
        <p:nvSpPr>
          <p:cNvPr id="212" name="Shape 212"/>
          <p:cNvSpPr/>
          <p:nvPr/>
        </p:nvSpPr>
        <p:spPr>
          <a:xfrm>
            <a:off x="3600" y="-33075"/>
            <a:ext cx="9208800" cy="5176499"/>
          </a:xfrm>
          <a:prstGeom prst="rect">
            <a:avLst/>
          </a:prstGeom>
          <a:solidFill>
            <a:srgbClr val="073C6B">
              <a:alpha val="79620"/>
            </a:srgbClr>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213" name="Shape 213"/>
          <p:cNvSpPr/>
          <p:nvPr/>
        </p:nvSpPr>
        <p:spPr>
          <a:xfrm>
            <a:off x="0" y="1309650"/>
            <a:ext cx="9208800" cy="3829800"/>
          </a:xfrm>
          <a:prstGeom prst="rect">
            <a:avLst/>
          </a:prstGeom>
          <a:solidFill>
            <a:srgbClr val="000000">
              <a:alpha val="51150"/>
            </a:srgbClr>
          </a:solidFill>
          <a:ln>
            <a:noFill/>
          </a:ln>
        </p:spPr>
        <p:txBody>
          <a:bodyPr anchorCtr="0" anchor="ctr" bIns="91425" lIns="91425" rIns="91425" tIns="91425">
            <a:noAutofit/>
          </a:bodyPr>
          <a:lstStyle/>
          <a:p>
            <a:pPr lvl="0" rtl="0">
              <a:spcBef>
                <a:spcPts val="0"/>
              </a:spcBef>
              <a:buNone/>
            </a:pPr>
            <a:r>
              <a:t/>
            </a:r>
            <a:endParaRPr/>
          </a:p>
        </p:txBody>
      </p:sp>
      <p:sp>
        <p:nvSpPr>
          <p:cNvPr id="214" name="Shape 214"/>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it">
                <a:solidFill>
                  <a:srgbClr val="F3F3F3"/>
                </a:solidFill>
                <a:latin typeface="Oswald"/>
                <a:ea typeface="Oswald"/>
                <a:cs typeface="Oswald"/>
                <a:sym typeface="Oswald"/>
              </a:rPr>
              <a:t>Primi passi. Play with demos.</a:t>
            </a:r>
          </a:p>
        </p:txBody>
      </p:sp>
      <p:sp>
        <p:nvSpPr>
          <p:cNvPr id="215" name="Shape 215"/>
          <p:cNvSpPr txBox="1"/>
          <p:nvPr/>
        </p:nvSpPr>
        <p:spPr>
          <a:xfrm>
            <a:off x="4267800" y="1333650"/>
            <a:ext cx="2555400" cy="3781799"/>
          </a:xfrm>
          <a:prstGeom prst="rect">
            <a:avLst/>
          </a:prstGeom>
          <a:noFill/>
          <a:ln cap="flat" cmpd="sng" w="9525">
            <a:solidFill>
              <a:srgbClr val="FFFFFF"/>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it" sz="1000">
                <a:solidFill>
                  <a:srgbClr val="FFFFFF"/>
                </a:solidFill>
              </a:rPr>
              <a:t>void draw()</a:t>
            </a:r>
          </a:p>
          <a:p>
            <a:pPr lvl="0" rtl="0">
              <a:spcBef>
                <a:spcPts val="0"/>
              </a:spcBef>
              <a:buNone/>
            </a:pPr>
            <a:r>
              <a:rPr lang="it" sz="1000">
                <a:solidFill>
                  <a:srgbClr val="FFFFFF"/>
                </a:solidFill>
              </a:rPr>
              <a:t>{</a:t>
            </a:r>
          </a:p>
          <a:p>
            <a:pPr lvl="0" rtl="0">
              <a:spcBef>
                <a:spcPts val="0"/>
              </a:spcBef>
              <a:buNone/>
            </a:pPr>
            <a:r>
              <a:rPr lang="it" sz="1000">
                <a:solidFill>
                  <a:srgbClr val="FFFFFF"/>
                </a:solidFill>
              </a:rPr>
              <a:t>  scale(2);</a:t>
            </a:r>
          </a:p>
          <a:p>
            <a:pPr lvl="0" rtl="0">
              <a:spcBef>
                <a:spcPts val="0"/>
              </a:spcBef>
              <a:buNone/>
            </a:pPr>
            <a:r>
              <a:t/>
            </a:r>
            <a:endParaRPr sz="1000">
              <a:solidFill>
                <a:srgbClr val="FFFFFF"/>
              </a:solidFill>
            </a:endParaRPr>
          </a:p>
          <a:p>
            <a:pPr lvl="0" rtl="0">
              <a:spcBef>
                <a:spcPts val="0"/>
              </a:spcBef>
              <a:buNone/>
            </a:pPr>
            <a:r>
              <a:rPr lang="it" sz="1000">
                <a:solidFill>
                  <a:srgbClr val="FFFFFF"/>
                </a:solidFill>
              </a:rPr>
              <a:t>  opencv.loadImage(video);</a:t>
            </a:r>
          </a:p>
          <a:p>
            <a:pPr lvl="0" rtl="0">
              <a:spcBef>
                <a:spcPts val="0"/>
              </a:spcBef>
              <a:buNone/>
            </a:pPr>
            <a:r>
              <a:rPr lang="it" sz="1000">
                <a:solidFill>
                  <a:srgbClr val="FFFFFF"/>
                </a:solidFill>
              </a:rPr>
              <a:t>  image(video, 0, 0 );</a:t>
            </a:r>
          </a:p>
          <a:p>
            <a:pPr lvl="0" rtl="0">
              <a:spcBef>
                <a:spcPts val="0"/>
              </a:spcBef>
              <a:buNone/>
            </a:pPr>
            <a:r>
              <a:rPr lang="it" sz="1000">
                <a:solidFill>
                  <a:srgbClr val="FFFFFF"/>
                </a:solidFill>
              </a:rPr>
              <a:t>  </a:t>
            </a:r>
          </a:p>
          <a:p>
            <a:pPr indent="0" lvl="0" marL="0" rtl="0">
              <a:spcBef>
                <a:spcPts val="0"/>
              </a:spcBef>
              <a:buNone/>
            </a:pPr>
            <a:r>
              <a:rPr lang="it" sz="1000">
                <a:solidFill>
                  <a:srgbClr val="FFFFFF"/>
                </a:solidFill>
              </a:rPr>
              <a:t>  noFill();</a:t>
            </a:r>
          </a:p>
          <a:p>
            <a:pPr lvl="0" rtl="0">
              <a:spcBef>
                <a:spcPts val="0"/>
              </a:spcBef>
              <a:buNone/>
            </a:pPr>
            <a:r>
              <a:rPr lang="it" sz="1000">
                <a:solidFill>
                  <a:srgbClr val="FFFFFF"/>
                </a:solidFill>
              </a:rPr>
              <a:t>  stroke(0, 255, 0);</a:t>
            </a:r>
          </a:p>
          <a:p>
            <a:pPr lvl="0" rtl="0">
              <a:spcBef>
                <a:spcPts val="0"/>
              </a:spcBef>
              <a:buNone/>
            </a:pPr>
            <a:r>
              <a:rPr lang="it" sz="1000">
                <a:solidFill>
                  <a:srgbClr val="FFFFFF"/>
                </a:solidFill>
              </a:rPr>
              <a:t>  strokeWeight(3);</a:t>
            </a:r>
          </a:p>
          <a:p>
            <a:pPr lvl="0" rtl="0">
              <a:spcBef>
                <a:spcPts val="0"/>
              </a:spcBef>
              <a:buNone/>
            </a:pPr>
            <a:r>
              <a:t/>
            </a:r>
            <a:endParaRPr sz="1000">
              <a:solidFill>
                <a:srgbClr val="FFFFFF"/>
              </a:solidFill>
            </a:endParaRPr>
          </a:p>
          <a:p>
            <a:pPr lvl="0" rtl="0">
              <a:spcBef>
                <a:spcPts val="0"/>
              </a:spcBef>
              <a:buNone/>
            </a:pPr>
            <a:r>
              <a:rPr lang="it" sz="1000">
                <a:solidFill>
                  <a:srgbClr val="FFFFFF"/>
                </a:solidFill>
              </a:rPr>
              <a:t>  Rectangle[] faces = opencv.detect();</a:t>
            </a:r>
          </a:p>
          <a:p>
            <a:pPr lvl="0" rtl="0">
              <a:spcBef>
                <a:spcPts val="0"/>
              </a:spcBef>
              <a:buNone/>
            </a:pPr>
            <a:r>
              <a:rPr lang="it" sz="1000">
                <a:solidFill>
                  <a:srgbClr val="FFFFFF"/>
                </a:solidFill>
              </a:rPr>
              <a:t> </a:t>
            </a:r>
          </a:p>
          <a:p>
            <a:pPr lvl="0" rtl="0">
              <a:spcBef>
                <a:spcPts val="0"/>
              </a:spcBef>
              <a:buNone/>
            </a:pPr>
            <a:r>
              <a:rPr lang="it" sz="1000">
                <a:solidFill>
                  <a:srgbClr val="FFFFFF"/>
                </a:solidFill>
              </a:rPr>
              <a:t>  println(faces.length);</a:t>
            </a:r>
          </a:p>
          <a:p>
            <a:pPr lvl="0" rtl="0">
              <a:spcBef>
                <a:spcPts val="0"/>
              </a:spcBef>
              <a:buNone/>
            </a:pPr>
            <a:r>
              <a:t/>
            </a:r>
            <a:endParaRPr sz="1000">
              <a:solidFill>
                <a:srgbClr val="FFFFFF"/>
              </a:solidFill>
            </a:endParaRPr>
          </a:p>
          <a:p>
            <a:pPr lvl="0" rtl="0">
              <a:spcBef>
                <a:spcPts val="0"/>
              </a:spcBef>
              <a:buNone/>
            </a:pPr>
            <a:r>
              <a:rPr lang="it" sz="1000">
                <a:solidFill>
                  <a:srgbClr val="FFFFFF"/>
                </a:solidFill>
              </a:rPr>
              <a:t>  for (int i = 0; i &lt; faces.length; i++)</a:t>
            </a:r>
          </a:p>
          <a:p>
            <a:pPr lvl="0" rtl="0">
              <a:spcBef>
                <a:spcPts val="0"/>
              </a:spcBef>
              <a:buNone/>
            </a:pPr>
            <a:r>
              <a:rPr lang="it" sz="1000">
                <a:solidFill>
                  <a:srgbClr val="FFFFFF"/>
                </a:solidFill>
              </a:rPr>
              <a:t> {</a:t>
            </a:r>
          </a:p>
          <a:p>
            <a:pPr rtl="0">
              <a:spcBef>
                <a:spcPts val="0"/>
              </a:spcBef>
              <a:buNone/>
            </a:pPr>
            <a:r>
              <a:rPr lang="it" sz="1000">
                <a:solidFill>
                  <a:srgbClr val="FFFFFF"/>
                </a:solidFill>
              </a:rPr>
              <a:t>    text(faces[i].x + "," + faces[i].y,</a:t>
            </a:r>
            <a:r>
              <a:rPr baseline="-25000" lang="it" sz="1000">
                <a:solidFill>
                  <a:srgbClr val="FFFFFF"/>
                </a:solidFill>
              </a:rPr>
              <a:t>,</a:t>
            </a:r>
          </a:p>
          <a:p>
            <a:pPr lvl="0" rtl="0">
              <a:spcBef>
                <a:spcPts val="0"/>
              </a:spcBef>
              <a:buNone/>
            </a:pPr>
            <a:r>
              <a:rPr lang="it" sz="1000">
                <a:solidFill>
                  <a:schemeClr val="lt1"/>
                </a:solidFill>
              </a:rPr>
              <a:t>    faces[i].x ,faces[i].y</a:t>
            </a:r>
            <a:r>
              <a:rPr lang="it" sz="1000">
                <a:solidFill>
                  <a:srgbClr val="FFFFFF"/>
                </a:solidFill>
              </a:rPr>
              <a:t>);</a:t>
            </a:r>
          </a:p>
          <a:p>
            <a:pPr lvl="0" rtl="0">
              <a:spcBef>
                <a:spcPts val="0"/>
              </a:spcBef>
              <a:buNone/>
            </a:pPr>
            <a:r>
              <a:rPr lang="it" sz="1000">
                <a:solidFill>
                  <a:srgbClr val="FFFFFF"/>
                </a:solidFill>
              </a:rPr>
              <a:t>    rect(faces[i].x, faces[i].y,</a:t>
            </a:r>
          </a:p>
          <a:p>
            <a:pPr lvl="0" rtl="0">
              <a:spcBef>
                <a:spcPts val="0"/>
              </a:spcBef>
              <a:buNone/>
            </a:pPr>
            <a:r>
              <a:rPr lang="it" sz="1000">
                <a:solidFill>
                  <a:srgbClr val="FFFFFF"/>
                </a:solidFill>
              </a:rPr>
              <a:t>    faces[i].width, faces[i].height);</a:t>
            </a:r>
          </a:p>
          <a:p>
            <a:pPr lvl="0" rtl="0">
              <a:spcBef>
                <a:spcPts val="0"/>
              </a:spcBef>
              <a:buNone/>
            </a:pPr>
            <a:r>
              <a:rPr lang="it" sz="1000">
                <a:solidFill>
                  <a:srgbClr val="FFFFFF"/>
                </a:solidFill>
              </a:rPr>
              <a:t>  }</a:t>
            </a:r>
          </a:p>
          <a:p>
            <a:pPr lvl="0" rtl="0">
              <a:spcBef>
                <a:spcPts val="0"/>
              </a:spcBef>
              <a:buNone/>
            </a:pPr>
            <a:r>
              <a:rPr lang="it" sz="1000">
                <a:solidFill>
                  <a:srgbClr val="FFFFFF"/>
                </a:solidFill>
              </a:rPr>
              <a:t>}</a:t>
            </a:r>
          </a:p>
          <a:p>
            <a:pPr lvl="0" rtl="0">
              <a:spcBef>
                <a:spcPts val="0"/>
              </a:spcBef>
              <a:buNone/>
            </a:pPr>
            <a:r>
              <a:rPr lang="it" sz="1000">
                <a:solidFill>
                  <a:srgbClr val="FFFFFF"/>
                </a:solidFill>
              </a:rPr>
              <a:t>void captureEvent(Capture c) {  c.read(); }</a:t>
            </a:r>
          </a:p>
        </p:txBody>
      </p:sp>
      <p:sp>
        <p:nvSpPr>
          <p:cNvPr id="216" name="Shape 216"/>
          <p:cNvSpPr txBox="1"/>
          <p:nvPr/>
        </p:nvSpPr>
        <p:spPr>
          <a:xfrm>
            <a:off x="2556887" y="1333650"/>
            <a:ext cx="1710899" cy="3781799"/>
          </a:xfrm>
          <a:prstGeom prst="rect">
            <a:avLst/>
          </a:prstGeom>
          <a:noFill/>
          <a:ln cap="flat" cmpd="sng" w="9525">
            <a:solidFill>
              <a:srgbClr val="00FF00"/>
            </a:solidFill>
            <a:prstDash val="solid"/>
            <a:round/>
            <a:headEnd len="med" w="med" type="none"/>
            <a:tailEnd len="med" w="med" type="none"/>
          </a:ln>
        </p:spPr>
        <p:txBody>
          <a:bodyPr anchorCtr="0" anchor="t" bIns="91425" lIns="91425" rIns="91425" tIns="91425">
            <a:noAutofit/>
          </a:bodyPr>
          <a:lstStyle/>
          <a:p>
            <a:pPr lvl="0" rtl="0">
              <a:spcBef>
                <a:spcPts val="0"/>
              </a:spcBef>
              <a:buNone/>
            </a:pPr>
            <a:r>
              <a:rPr lang="it" sz="1000">
                <a:solidFill>
                  <a:srgbClr val="00FF00"/>
                </a:solidFill>
              </a:rPr>
              <a:t>9. viene eseguita n volte.</a:t>
            </a:r>
          </a:p>
          <a:p>
            <a:pPr lvl="0" rtl="0">
              <a:spcBef>
                <a:spcPts val="0"/>
              </a:spcBef>
              <a:buNone/>
            </a:pPr>
            <a:r>
              <a:t/>
            </a:r>
            <a:endParaRPr sz="1000">
              <a:solidFill>
                <a:srgbClr val="00FF00"/>
              </a:solidFill>
            </a:endParaRPr>
          </a:p>
          <a:p>
            <a:pPr lvl="0" rtl="0">
              <a:spcBef>
                <a:spcPts val="0"/>
              </a:spcBef>
              <a:buNone/>
            </a:pPr>
            <a:r>
              <a:rPr lang="it" sz="1000">
                <a:solidFill>
                  <a:srgbClr val="00FF00"/>
                </a:solidFill>
              </a:rPr>
              <a:t>10. zoom dello schermo*2.</a:t>
            </a:r>
          </a:p>
          <a:p>
            <a:pPr lvl="0" rtl="0">
              <a:spcBef>
                <a:spcPts val="0"/>
              </a:spcBef>
              <a:buNone/>
            </a:pPr>
            <a:r>
              <a:t/>
            </a:r>
            <a:endParaRPr sz="1000">
              <a:solidFill>
                <a:srgbClr val="00FF00"/>
              </a:solidFill>
            </a:endParaRPr>
          </a:p>
          <a:p>
            <a:pPr lvl="0" rtl="0">
              <a:spcBef>
                <a:spcPts val="0"/>
              </a:spcBef>
              <a:buNone/>
            </a:pPr>
            <a:r>
              <a:rPr lang="it" sz="1000">
                <a:solidFill>
                  <a:srgbClr val="00FF00"/>
                </a:solidFill>
              </a:rPr>
              <a:t>11. opencv prende in input</a:t>
            </a:r>
          </a:p>
          <a:p>
            <a:pPr lvl="0" rtl="0">
              <a:spcBef>
                <a:spcPts val="0"/>
              </a:spcBef>
              <a:buNone/>
            </a:pPr>
            <a:r>
              <a:rPr lang="it" sz="1000">
                <a:solidFill>
                  <a:srgbClr val="00FF00"/>
                </a:solidFill>
              </a:rPr>
              <a:t>ogni frame della camera.</a:t>
            </a:r>
          </a:p>
          <a:p>
            <a:pPr lvl="0" rtl="0">
              <a:spcBef>
                <a:spcPts val="0"/>
              </a:spcBef>
              <a:buNone/>
            </a:pPr>
            <a:r>
              <a:t/>
            </a:r>
            <a:endParaRPr sz="1000">
              <a:solidFill>
                <a:srgbClr val="00FF00"/>
              </a:solidFill>
            </a:endParaRPr>
          </a:p>
          <a:p>
            <a:pPr lvl="0" rtl="0">
              <a:spcBef>
                <a:spcPts val="0"/>
              </a:spcBef>
              <a:buNone/>
            </a:pPr>
            <a:r>
              <a:rPr lang="it" sz="1000">
                <a:solidFill>
                  <a:srgbClr val="00FF00"/>
                </a:solidFill>
              </a:rPr>
              <a:t>12.opzione di riempimento poligoni, colore delle linee e spessore.</a:t>
            </a:r>
          </a:p>
          <a:p>
            <a:pPr lvl="0" rtl="0">
              <a:spcBef>
                <a:spcPts val="0"/>
              </a:spcBef>
              <a:buNone/>
            </a:pPr>
            <a:r>
              <a:t/>
            </a:r>
            <a:endParaRPr sz="1000">
              <a:solidFill>
                <a:srgbClr val="00FF00"/>
              </a:solidFill>
            </a:endParaRPr>
          </a:p>
          <a:p>
            <a:pPr lvl="0" rtl="0">
              <a:spcBef>
                <a:spcPts val="0"/>
              </a:spcBef>
              <a:buNone/>
            </a:pPr>
            <a:r>
              <a:rPr lang="it" sz="1000">
                <a:solidFill>
                  <a:srgbClr val="00FF00"/>
                </a:solidFill>
              </a:rPr>
              <a:t>13. ogni viso un rettangolo.</a:t>
            </a:r>
          </a:p>
          <a:p>
            <a:pPr lvl="0" rtl="0">
              <a:spcBef>
                <a:spcPts val="0"/>
              </a:spcBef>
              <a:buNone/>
            </a:pPr>
            <a:r>
              <a:t/>
            </a:r>
            <a:endParaRPr sz="1000">
              <a:solidFill>
                <a:srgbClr val="00FF00"/>
              </a:solidFill>
            </a:endParaRPr>
          </a:p>
          <a:p>
            <a:pPr lvl="0" rtl="0">
              <a:spcBef>
                <a:spcPts val="0"/>
              </a:spcBef>
              <a:buNone/>
            </a:pPr>
            <a:r>
              <a:rPr lang="it" sz="1000">
                <a:solidFill>
                  <a:srgbClr val="00FF00"/>
                </a:solidFill>
              </a:rPr>
              <a:t>14. stampo numero visi. </a:t>
            </a:r>
          </a:p>
          <a:p>
            <a:pPr lvl="0" rtl="0">
              <a:spcBef>
                <a:spcPts val="0"/>
              </a:spcBef>
              <a:buNone/>
            </a:pPr>
            <a:r>
              <a:rPr lang="it" sz="1000">
                <a:solidFill>
                  <a:srgbClr val="00FF00"/>
                </a:solidFill>
              </a:rPr>
              <a:t> </a:t>
            </a:r>
          </a:p>
          <a:p>
            <a:pPr lvl="0" rtl="0">
              <a:spcBef>
                <a:spcPts val="0"/>
              </a:spcBef>
              <a:buNone/>
            </a:pPr>
            <a:r>
              <a:rPr lang="it" sz="1000">
                <a:solidFill>
                  <a:srgbClr val="00FF00"/>
                </a:solidFill>
              </a:rPr>
              <a:t>15. per ogni viso crea un rettangolo e stampa le sue coordinate a schermo, in alto a sinistra.</a:t>
            </a:r>
          </a:p>
          <a:p>
            <a:pPr lvl="0" rtl="0">
              <a:spcBef>
                <a:spcPts val="0"/>
              </a:spcBef>
              <a:buNone/>
            </a:pPr>
            <a:r>
              <a:t/>
            </a:r>
            <a:endParaRPr sz="1000">
              <a:solidFill>
                <a:srgbClr val="00FF00"/>
              </a:solidFill>
            </a:endParaRPr>
          </a:p>
          <a:p>
            <a:pPr lvl="0" rtl="0">
              <a:spcBef>
                <a:spcPts val="0"/>
              </a:spcBef>
              <a:buNone/>
            </a:pPr>
            <a:r>
              <a:t/>
            </a:r>
            <a:endParaRPr sz="1000">
              <a:solidFill>
                <a:srgbClr val="00FF00"/>
              </a:solidFill>
            </a:endParaRPr>
          </a:p>
          <a:p>
            <a:pPr lvl="0" rtl="0">
              <a:spcBef>
                <a:spcPts val="0"/>
              </a:spcBef>
              <a:buNone/>
            </a:pPr>
            <a:r>
              <a:t/>
            </a:r>
            <a:endParaRPr sz="1000">
              <a:solidFill>
                <a:srgbClr val="00FF00"/>
              </a:solidFill>
            </a:endParaRPr>
          </a:p>
          <a:p>
            <a:pPr lvl="0" rtl="0">
              <a:spcBef>
                <a:spcPts val="0"/>
              </a:spcBef>
              <a:buNone/>
            </a:pPr>
            <a:r>
              <a:rPr lang="it" sz="1000">
                <a:solidFill>
                  <a:srgbClr val="00FF00"/>
                </a:solidFill>
              </a:rPr>
              <a:t>16. Manteniamo attiva la camera (IMPORTANTE).</a:t>
            </a:r>
          </a:p>
        </p:txBody>
      </p:sp>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0" name="Shape 220"/>
        <p:cNvGrpSpPr/>
        <p:nvPr/>
      </p:nvGrpSpPr>
      <p:grpSpPr>
        <a:xfrm>
          <a:off x="0" y="0"/>
          <a:ext cx="0" cy="0"/>
          <a:chOff x="0" y="0"/>
          <a:chExt cx="0" cy="0"/>
        </a:xfrm>
      </p:grpSpPr>
      <p:sp>
        <p:nvSpPr>
          <p:cNvPr id="221" name="Shape 221"/>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lgn="ctr">
              <a:spcBef>
                <a:spcPts val="0"/>
              </a:spcBef>
              <a:buNone/>
            </a:pPr>
            <a:r>
              <a:t/>
            </a:r>
            <a:endParaRPr/>
          </a:p>
          <a:p>
            <a:pPr lvl="0" rtl="0" algn="ctr">
              <a:spcBef>
                <a:spcPts val="0"/>
              </a:spcBef>
              <a:buNone/>
            </a:pPr>
            <a:r>
              <a:t/>
            </a:r>
            <a:endParaRPr/>
          </a:p>
          <a:p>
            <a:pPr lvl="0" rtl="0">
              <a:spcBef>
                <a:spcPts val="0"/>
              </a:spcBef>
              <a:buNone/>
            </a:pPr>
            <a:r>
              <a:rPr lang="it"/>
              <a:t>sdf</a:t>
            </a:r>
          </a:p>
        </p:txBody>
      </p:sp>
      <p:sp>
        <p:nvSpPr>
          <p:cNvPr id="222" name="Shape 222"/>
          <p:cNvSpPr/>
          <p:nvPr/>
        </p:nvSpPr>
        <p:spPr>
          <a:xfrm>
            <a:off x="3600" y="-33075"/>
            <a:ext cx="9208800" cy="5176499"/>
          </a:xfrm>
          <a:prstGeom prst="rect">
            <a:avLst/>
          </a:prstGeom>
          <a:solidFill>
            <a:srgbClr val="073C6B">
              <a:alpha val="79620"/>
            </a:srgbClr>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223" name="Shape 223"/>
          <p:cNvSpPr/>
          <p:nvPr/>
        </p:nvSpPr>
        <p:spPr>
          <a:xfrm>
            <a:off x="0" y="1309650"/>
            <a:ext cx="9208800" cy="3829800"/>
          </a:xfrm>
          <a:prstGeom prst="rect">
            <a:avLst/>
          </a:prstGeom>
          <a:solidFill>
            <a:srgbClr val="000000">
              <a:alpha val="51150"/>
            </a:srgbClr>
          </a:solidFill>
          <a:ln>
            <a:noFill/>
          </a:ln>
        </p:spPr>
        <p:txBody>
          <a:bodyPr anchorCtr="0" anchor="ctr" bIns="91425" lIns="91425" rIns="91425" tIns="91425">
            <a:noAutofit/>
          </a:bodyPr>
          <a:lstStyle/>
          <a:p>
            <a:pPr lvl="0" rtl="0">
              <a:spcBef>
                <a:spcPts val="0"/>
              </a:spcBef>
              <a:buNone/>
            </a:pPr>
            <a:r>
              <a:t/>
            </a:r>
            <a:endParaRPr/>
          </a:p>
        </p:txBody>
      </p:sp>
      <p:sp>
        <p:nvSpPr>
          <p:cNvPr id="224" name="Shape 224"/>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it">
                <a:solidFill>
                  <a:srgbClr val="F3F3F3"/>
                </a:solidFill>
                <a:latin typeface="Oswald"/>
                <a:ea typeface="Oswald"/>
                <a:cs typeface="Oswald"/>
                <a:sym typeface="Oswald"/>
              </a:rPr>
              <a:t>Creaimo il primo scketch.</a:t>
            </a:r>
          </a:p>
        </p:txBody>
      </p:sp>
      <p:sp>
        <p:nvSpPr>
          <p:cNvPr id="225" name="Shape 225"/>
          <p:cNvSpPr txBox="1"/>
          <p:nvPr/>
        </p:nvSpPr>
        <p:spPr>
          <a:xfrm>
            <a:off x="35400" y="1527450"/>
            <a:ext cx="5604300" cy="3598499"/>
          </a:xfrm>
          <a:prstGeom prst="rect">
            <a:avLst/>
          </a:prstGeom>
          <a:noFill/>
          <a:ln>
            <a:noFill/>
          </a:ln>
        </p:spPr>
        <p:txBody>
          <a:bodyPr anchorCtr="0" anchor="t" bIns="91425" lIns="91425" rIns="91425" tIns="91425">
            <a:noAutofit/>
          </a:bodyPr>
          <a:lstStyle/>
          <a:p>
            <a:pPr lvl="0" rtl="0">
              <a:spcBef>
                <a:spcPts val="0"/>
              </a:spcBef>
              <a:buNone/>
            </a:pPr>
            <a:r>
              <a:t/>
            </a:r>
            <a:endParaRPr>
              <a:solidFill>
                <a:srgbClr val="FFFFFF"/>
              </a:solidFill>
            </a:endParaRPr>
          </a:p>
          <a:p>
            <a:pPr lvl="0" rtl="0">
              <a:spcBef>
                <a:spcPts val="0"/>
              </a:spcBef>
              <a:buNone/>
            </a:pPr>
            <a:r>
              <a:t/>
            </a:r>
            <a:endParaRPr>
              <a:solidFill>
                <a:srgbClr val="FFFFFF"/>
              </a:solidFill>
            </a:endParaRPr>
          </a:p>
          <a:p>
            <a:pPr indent="-317500" lvl="0" marL="457200" rtl="0">
              <a:spcBef>
                <a:spcPts val="0"/>
              </a:spcBef>
              <a:buClr>
                <a:srgbClr val="FFFFFF"/>
              </a:buClr>
              <a:buSzPct val="100000"/>
              <a:buFont typeface="Arial"/>
              <a:buChar char="●"/>
            </a:pPr>
            <a:r>
              <a:rPr lang="it">
                <a:solidFill>
                  <a:srgbClr val="FFFFFF"/>
                </a:solidFill>
              </a:rPr>
              <a:t>Ricordate le basi? rect, ellipse, quad…</a:t>
            </a:r>
          </a:p>
          <a:p>
            <a:pPr lvl="0" rtl="0">
              <a:spcBef>
                <a:spcPts val="0"/>
              </a:spcBef>
              <a:buNone/>
            </a:pPr>
            <a:r>
              <a:t/>
            </a:r>
            <a:endParaRPr>
              <a:solidFill>
                <a:srgbClr val="FFFFFF"/>
              </a:solidFill>
            </a:endParaRPr>
          </a:p>
          <a:p>
            <a:pPr indent="-317500" lvl="0" marL="457200" rtl="0">
              <a:spcBef>
                <a:spcPts val="0"/>
              </a:spcBef>
              <a:buClr>
                <a:srgbClr val="FFFFFF"/>
              </a:buClr>
              <a:buSzPct val="100000"/>
              <a:buFont typeface="Arial"/>
              <a:buChar char="●"/>
            </a:pPr>
            <a:r>
              <a:rPr lang="it">
                <a:solidFill>
                  <a:srgbClr val="FFFFFF"/>
                </a:solidFill>
              </a:rPr>
              <a:t>Le funzioni principali? setup, draw.</a:t>
            </a:r>
          </a:p>
          <a:p>
            <a:pPr lvl="0" rtl="0">
              <a:spcBef>
                <a:spcPts val="0"/>
              </a:spcBef>
              <a:buNone/>
            </a:pPr>
            <a:r>
              <a:t/>
            </a:r>
            <a:endParaRPr>
              <a:solidFill>
                <a:srgbClr val="FFFFFF"/>
              </a:solidFill>
            </a:endParaRPr>
          </a:p>
          <a:p>
            <a:pPr indent="-317500" lvl="0" marL="457200" rtl="0">
              <a:spcBef>
                <a:spcPts val="0"/>
              </a:spcBef>
              <a:buClr>
                <a:srgbClr val="FFFFFF"/>
              </a:buClr>
              <a:buSzPct val="100000"/>
              <a:buFont typeface="Arial"/>
              <a:buChar char="●"/>
            </a:pPr>
            <a:r>
              <a:rPr lang="it">
                <a:solidFill>
                  <a:srgbClr val="FFFFFF"/>
                </a:solidFill>
              </a:rPr>
              <a:t>Come Importare una libreria?</a:t>
            </a:r>
          </a:p>
          <a:p>
            <a:pPr lvl="0" rtl="0">
              <a:spcBef>
                <a:spcPts val="0"/>
              </a:spcBef>
              <a:buNone/>
            </a:pPr>
            <a:r>
              <a:t/>
            </a:r>
            <a:endParaRPr>
              <a:solidFill>
                <a:srgbClr val="FFFFFF"/>
              </a:solidFill>
            </a:endParaRPr>
          </a:p>
          <a:p>
            <a:pPr indent="-317500" lvl="0" marL="457200" rtl="0">
              <a:spcBef>
                <a:spcPts val="0"/>
              </a:spcBef>
              <a:buClr>
                <a:srgbClr val="FFFFFF"/>
              </a:buClr>
              <a:buSzPct val="100000"/>
              <a:buFont typeface="Arial"/>
              <a:buChar char="●"/>
            </a:pPr>
            <a:r>
              <a:rPr lang="it">
                <a:solidFill>
                  <a:srgbClr val="FFFFFF"/>
                </a:solidFill>
              </a:rPr>
              <a:t>Come utilizzare una libreria tramite i sui esempi?</a:t>
            </a:r>
          </a:p>
          <a:p>
            <a:pPr lvl="0" rtl="0">
              <a:spcBef>
                <a:spcPts val="0"/>
              </a:spcBef>
              <a:buNone/>
            </a:pPr>
            <a:r>
              <a:t/>
            </a:r>
            <a:endParaRPr>
              <a:solidFill>
                <a:srgbClr val="FFFFFF"/>
              </a:solidFill>
            </a:endParaRPr>
          </a:p>
          <a:p>
            <a:pPr indent="-317500" lvl="0" marL="457200" rtl="0">
              <a:spcBef>
                <a:spcPts val="0"/>
              </a:spcBef>
              <a:buClr>
                <a:srgbClr val="FFFFFF"/>
              </a:buClr>
              <a:buSzPct val="100000"/>
              <a:buFont typeface="Arial"/>
              <a:buChar char="●"/>
            </a:pPr>
            <a:r>
              <a:rPr lang="it">
                <a:solidFill>
                  <a:srgbClr val="FFFFFF"/>
                </a:solidFill>
              </a:rPr>
              <a:t>Unire una o più librerie per creare il nostro progetto.</a:t>
            </a:r>
          </a:p>
          <a:p>
            <a:pPr lvl="0">
              <a:spcBef>
                <a:spcPts val="0"/>
              </a:spcBef>
              <a:buNone/>
            </a:pPr>
            <a:r>
              <a:t/>
            </a:r>
            <a:endParaRPr>
              <a:solidFill>
                <a:srgbClr val="FFFFFF"/>
              </a:solidFill>
            </a:endParaRPr>
          </a:p>
        </p:txBody>
      </p:sp>
      <p:pic>
        <p:nvPicPr>
          <p:cNvPr id="226" name="Shape 226"/>
          <p:cNvPicPr preferRelativeResize="0"/>
          <p:nvPr/>
        </p:nvPicPr>
        <p:blipFill>
          <a:blip r:embed="rId3">
            <a:alphaModFix/>
          </a:blip>
          <a:stretch>
            <a:fillRect/>
          </a:stretch>
        </p:blipFill>
        <p:spPr>
          <a:xfrm>
            <a:off x="5427050" y="3127650"/>
            <a:ext cx="3328149" cy="1987649"/>
          </a:xfrm>
          <a:prstGeom prst="rect">
            <a:avLst/>
          </a:prstGeom>
          <a:noFill/>
          <a:ln>
            <a:noFill/>
          </a:ln>
        </p:spPr>
      </p:pic>
      <p:pic>
        <p:nvPicPr>
          <p:cNvPr id="227" name="Shape 227"/>
          <p:cNvPicPr preferRelativeResize="0"/>
          <p:nvPr/>
        </p:nvPicPr>
        <p:blipFill>
          <a:blip r:embed="rId4">
            <a:alphaModFix/>
          </a:blip>
          <a:stretch>
            <a:fillRect/>
          </a:stretch>
        </p:blipFill>
        <p:spPr>
          <a:xfrm>
            <a:off x="6305318" y="1373037"/>
            <a:ext cx="1571606" cy="1636524"/>
          </a:xfrm>
          <a:prstGeom prst="rect">
            <a:avLst/>
          </a:prstGeom>
          <a:noFill/>
          <a:ln>
            <a:noFill/>
          </a:ln>
        </p:spPr>
      </p:pic>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1" name="Shape 231"/>
        <p:cNvGrpSpPr/>
        <p:nvPr/>
      </p:nvGrpSpPr>
      <p:grpSpPr>
        <a:xfrm>
          <a:off x="0" y="0"/>
          <a:ext cx="0" cy="0"/>
          <a:chOff x="0" y="0"/>
          <a:chExt cx="0" cy="0"/>
        </a:xfrm>
      </p:grpSpPr>
      <p:sp>
        <p:nvSpPr>
          <p:cNvPr id="232" name="Shape 232"/>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lgn="ctr">
              <a:spcBef>
                <a:spcPts val="0"/>
              </a:spcBef>
              <a:buNone/>
            </a:pPr>
            <a:r>
              <a:t/>
            </a:r>
            <a:endParaRPr/>
          </a:p>
          <a:p>
            <a:pPr lvl="0" rtl="0" algn="ctr">
              <a:spcBef>
                <a:spcPts val="0"/>
              </a:spcBef>
              <a:buNone/>
            </a:pPr>
            <a:r>
              <a:t/>
            </a:r>
            <a:endParaRPr/>
          </a:p>
          <a:p>
            <a:pPr lvl="0" rtl="0">
              <a:spcBef>
                <a:spcPts val="0"/>
              </a:spcBef>
              <a:buNone/>
            </a:pPr>
            <a:r>
              <a:rPr lang="it"/>
              <a:t>sdf</a:t>
            </a:r>
          </a:p>
        </p:txBody>
      </p:sp>
      <p:sp>
        <p:nvSpPr>
          <p:cNvPr id="233" name="Shape 233"/>
          <p:cNvSpPr/>
          <p:nvPr/>
        </p:nvSpPr>
        <p:spPr>
          <a:xfrm>
            <a:off x="3600" y="-33075"/>
            <a:ext cx="9208800" cy="5176499"/>
          </a:xfrm>
          <a:prstGeom prst="rect">
            <a:avLst/>
          </a:prstGeom>
          <a:solidFill>
            <a:srgbClr val="073C6B">
              <a:alpha val="79620"/>
            </a:srgbClr>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234" name="Shape 234"/>
          <p:cNvSpPr/>
          <p:nvPr/>
        </p:nvSpPr>
        <p:spPr>
          <a:xfrm>
            <a:off x="0" y="1309650"/>
            <a:ext cx="9208800" cy="3829800"/>
          </a:xfrm>
          <a:prstGeom prst="rect">
            <a:avLst/>
          </a:prstGeom>
          <a:solidFill>
            <a:srgbClr val="000000">
              <a:alpha val="51150"/>
            </a:srgbClr>
          </a:solidFill>
          <a:ln>
            <a:noFill/>
          </a:ln>
        </p:spPr>
        <p:txBody>
          <a:bodyPr anchorCtr="0" anchor="ctr" bIns="91425" lIns="91425" rIns="91425" tIns="91425">
            <a:noAutofit/>
          </a:bodyPr>
          <a:lstStyle/>
          <a:p>
            <a:pPr lvl="0" rtl="0">
              <a:spcBef>
                <a:spcPts val="0"/>
              </a:spcBef>
              <a:buNone/>
            </a:pPr>
            <a:r>
              <a:t/>
            </a:r>
            <a:endParaRPr/>
          </a:p>
        </p:txBody>
      </p:sp>
      <p:sp>
        <p:nvSpPr>
          <p:cNvPr id="235" name="Shape 235"/>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it">
                <a:solidFill>
                  <a:srgbClr val="F3F3F3"/>
                </a:solidFill>
                <a:latin typeface="Oswald"/>
                <a:ea typeface="Oswald"/>
                <a:cs typeface="Oswald"/>
                <a:sym typeface="Oswald"/>
              </a:rPr>
              <a:t>Creaimo il primo scketch. Face Detection.</a:t>
            </a:r>
          </a:p>
        </p:txBody>
      </p:sp>
      <p:sp>
        <p:nvSpPr>
          <p:cNvPr id="236" name="Shape 236"/>
          <p:cNvSpPr txBox="1"/>
          <p:nvPr/>
        </p:nvSpPr>
        <p:spPr>
          <a:xfrm>
            <a:off x="35400" y="1527450"/>
            <a:ext cx="5604300" cy="3598499"/>
          </a:xfrm>
          <a:prstGeom prst="rect">
            <a:avLst/>
          </a:prstGeom>
          <a:noFill/>
          <a:ln>
            <a:noFill/>
          </a:ln>
        </p:spPr>
        <p:txBody>
          <a:bodyPr anchorCtr="0" anchor="t" bIns="91425" lIns="91425" rIns="91425" tIns="91425">
            <a:noAutofit/>
          </a:bodyPr>
          <a:lstStyle/>
          <a:p>
            <a:pPr lvl="0" rtl="0">
              <a:spcBef>
                <a:spcPts val="0"/>
              </a:spcBef>
              <a:buNone/>
            </a:pPr>
            <a:r>
              <a:t/>
            </a:r>
            <a:endParaRPr>
              <a:solidFill>
                <a:srgbClr val="FFFFFF"/>
              </a:solidFill>
            </a:endParaRPr>
          </a:p>
          <a:p>
            <a:pPr indent="-304800" lvl="0" marL="457200" rtl="0">
              <a:spcBef>
                <a:spcPts val="0"/>
              </a:spcBef>
              <a:buClr>
                <a:srgbClr val="FFFFFF"/>
              </a:buClr>
              <a:buSzPct val="100000"/>
              <a:buFont typeface="Arial"/>
              <a:buChar char="●"/>
            </a:pPr>
            <a:r>
              <a:rPr lang="it" sz="1200">
                <a:solidFill>
                  <a:srgbClr val="FFFFFF"/>
                </a:solidFill>
              </a:rPr>
              <a:t>Machine Learning su migliaia di foto campione.</a:t>
            </a:r>
          </a:p>
          <a:p>
            <a:pPr lvl="0" rtl="0">
              <a:spcBef>
                <a:spcPts val="0"/>
              </a:spcBef>
              <a:buNone/>
            </a:pPr>
            <a:r>
              <a:t/>
            </a:r>
            <a:endParaRPr>
              <a:solidFill>
                <a:srgbClr val="FFFFFF"/>
              </a:solidFill>
            </a:endParaRPr>
          </a:p>
          <a:p>
            <a:pPr indent="-304800" lvl="0" marL="457200" rtl="0">
              <a:spcBef>
                <a:spcPts val="0"/>
              </a:spcBef>
              <a:buClr>
                <a:srgbClr val="FFFFFF"/>
              </a:buClr>
              <a:buSzPct val="100000"/>
              <a:buFont typeface="Arial"/>
              <a:buChar char="●"/>
            </a:pPr>
            <a:r>
              <a:rPr lang="it" sz="1200">
                <a:solidFill>
                  <a:srgbClr val="FFFFFF"/>
                </a:solidFill>
              </a:rPr>
              <a:t>Modelli matematici: Support vector machine, reti neurali,classificatori bayesiani,algoritmi di  boost, k - nearest neighbour </a:t>
            </a:r>
          </a:p>
          <a:p>
            <a:pPr lvl="0" rtl="0">
              <a:spcBef>
                <a:spcPts val="0"/>
              </a:spcBef>
              <a:buNone/>
            </a:pPr>
            <a:r>
              <a:t/>
            </a:r>
            <a:endParaRPr>
              <a:solidFill>
                <a:srgbClr val="FFFFFF"/>
              </a:solidFill>
            </a:endParaRPr>
          </a:p>
          <a:p>
            <a:pPr lvl="0" rtl="0">
              <a:spcBef>
                <a:spcPts val="0"/>
              </a:spcBef>
              <a:buNone/>
            </a:pPr>
            <a:r>
              <a:t/>
            </a:r>
            <a:endParaRPr>
              <a:solidFill>
                <a:srgbClr val="FFFFFF"/>
              </a:solidFill>
            </a:endParaRPr>
          </a:p>
        </p:txBody>
      </p:sp>
      <p:pic>
        <p:nvPicPr>
          <p:cNvPr id="237" name="Shape 237"/>
          <p:cNvPicPr preferRelativeResize="0"/>
          <p:nvPr/>
        </p:nvPicPr>
        <p:blipFill>
          <a:blip r:embed="rId3">
            <a:alphaModFix/>
          </a:blip>
          <a:stretch>
            <a:fillRect/>
          </a:stretch>
        </p:blipFill>
        <p:spPr>
          <a:xfrm>
            <a:off x="5404525" y="1320612"/>
            <a:ext cx="3807874" cy="3807874"/>
          </a:xfrm>
          <a:prstGeom prst="rect">
            <a:avLst/>
          </a:prstGeom>
          <a:noFill/>
          <a:ln>
            <a:noFill/>
          </a:ln>
        </p:spPr>
      </p:pic>
      <p:sp>
        <p:nvSpPr>
          <p:cNvPr id="238" name="Shape 238"/>
          <p:cNvSpPr txBox="1"/>
          <p:nvPr/>
        </p:nvSpPr>
        <p:spPr>
          <a:xfrm>
            <a:off x="283175" y="2740500"/>
            <a:ext cx="4837499" cy="2185199"/>
          </a:xfrm>
          <a:prstGeom prst="rect">
            <a:avLst/>
          </a:prstGeom>
          <a:noFill/>
          <a:ln>
            <a:noFill/>
          </a:ln>
        </p:spPr>
        <p:txBody>
          <a:bodyPr anchorCtr="0" anchor="t" bIns="91425" lIns="91425" rIns="91425" tIns="91425">
            <a:noAutofit/>
          </a:bodyPr>
          <a:lstStyle/>
          <a:p>
            <a:pPr lvl="0" rtl="0" algn="just">
              <a:spcBef>
                <a:spcPts val="0"/>
              </a:spcBef>
              <a:buNone/>
            </a:pPr>
            <a:r>
              <a:rPr lang="it" sz="1200">
                <a:solidFill>
                  <a:srgbClr val="FFFFFF"/>
                </a:solidFill>
              </a:rPr>
              <a:t>Dopo una fase di addestratamento, il classificatore può essere applicato ad una regione di interesse in un'immagine in ingresso ed emette un "1" se nella regione viene riconosciuto l’oggetto (cioè, faccia / macchina), e "0" in caso contrario.</a:t>
            </a:r>
          </a:p>
          <a:p>
            <a:pPr lvl="0" rtl="0" algn="just">
              <a:spcBef>
                <a:spcPts val="0"/>
              </a:spcBef>
              <a:buNone/>
            </a:pPr>
            <a:r>
              <a:rPr lang="it" sz="1200">
                <a:solidFill>
                  <a:srgbClr val="FFFFFF"/>
                </a:solidFill>
              </a:rPr>
              <a:t>Per cercare l'oggetto la finestra di ricerca si può muovere attraverso l'immagine e controllare ogni posizione utilizzando il classificatore. </a:t>
            </a:r>
          </a:p>
          <a:p>
            <a:pPr lvl="0" rtl="0" algn="just">
              <a:spcBef>
                <a:spcPts val="0"/>
              </a:spcBef>
              <a:buClr>
                <a:schemeClr val="dk1"/>
              </a:buClr>
              <a:buSzPct val="91666"/>
              <a:buFont typeface="Arial"/>
              <a:buNone/>
            </a:pPr>
            <a:r>
              <a:rPr lang="it" sz="1200">
                <a:solidFill>
                  <a:srgbClr val="FFFFFF"/>
                </a:solidFill>
              </a:rPr>
              <a:t>Il classificatore è progettato in modo da poter essere facilmente "ridimensionato" in modo da essere in grado di trovare gli oggetti di interesse in diverse dimensioni. Quindi, per trovare un oggetto di una dimensione sconosciuta nell'immagine la procedura di scansione viene eseguita più volte a diverse scale.</a:t>
            </a:r>
          </a:p>
          <a:p>
            <a:pPr algn="just">
              <a:spcBef>
                <a:spcPts val="0"/>
              </a:spcBef>
              <a:buNone/>
            </a:pPr>
            <a:r>
              <a:t/>
            </a:r>
            <a:endParaRPr>
              <a:solidFill>
                <a:srgbClr val="FFFFFF"/>
              </a:solidFill>
            </a:endParaRPr>
          </a:p>
        </p:txBody>
      </p:sp>
    </p:spTree>
  </p:cSld>
  <p:clrMapOvr>
    <a:masterClrMapping/>
  </p:clrMapOvr>
  <p:transition spd="slow">
    <p:cut/>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2" name="Shape 242"/>
        <p:cNvGrpSpPr/>
        <p:nvPr/>
      </p:nvGrpSpPr>
      <p:grpSpPr>
        <a:xfrm>
          <a:off x="0" y="0"/>
          <a:ext cx="0" cy="0"/>
          <a:chOff x="0" y="0"/>
          <a:chExt cx="0" cy="0"/>
        </a:xfrm>
      </p:grpSpPr>
      <p:sp>
        <p:nvSpPr>
          <p:cNvPr id="243" name="Shape 243"/>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lgn="ctr">
              <a:spcBef>
                <a:spcPts val="0"/>
              </a:spcBef>
              <a:buNone/>
            </a:pPr>
            <a:r>
              <a:t/>
            </a:r>
            <a:endParaRPr/>
          </a:p>
          <a:p>
            <a:pPr lvl="0" rtl="0" algn="ctr">
              <a:spcBef>
                <a:spcPts val="0"/>
              </a:spcBef>
              <a:buNone/>
            </a:pPr>
            <a:r>
              <a:t/>
            </a:r>
            <a:endParaRPr/>
          </a:p>
          <a:p>
            <a:pPr lvl="0" rtl="0">
              <a:spcBef>
                <a:spcPts val="0"/>
              </a:spcBef>
              <a:buNone/>
            </a:pPr>
            <a:r>
              <a:rPr lang="it"/>
              <a:t>sdf</a:t>
            </a:r>
          </a:p>
        </p:txBody>
      </p:sp>
      <p:sp>
        <p:nvSpPr>
          <p:cNvPr id="244" name="Shape 244"/>
          <p:cNvSpPr/>
          <p:nvPr/>
        </p:nvSpPr>
        <p:spPr>
          <a:xfrm>
            <a:off x="3600" y="-33075"/>
            <a:ext cx="9208800" cy="5176499"/>
          </a:xfrm>
          <a:prstGeom prst="rect">
            <a:avLst/>
          </a:prstGeom>
          <a:solidFill>
            <a:srgbClr val="073C6B">
              <a:alpha val="79620"/>
            </a:srgbClr>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245" name="Shape 245"/>
          <p:cNvSpPr/>
          <p:nvPr/>
        </p:nvSpPr>
        <p:spPr>
          <a:xfrm>
            <a:off x="0" y="1309650"/>
            <a:ext cx="9208800" cy="3829800"/>
          </a:xfrm>
          <a:prstGeom prst="rect">
            <a:avLst/>
          </a:prstGeom>
          <a:solidFill>
            <a:srgbClr val="000000">
              <a:alpha val="51150"/>
            </a:srgbClr>
          </a:solidFill>
          <a:ln>
            <a:noFill/>
          </a:ln>
        </p:spPr>
        <p:txBody>
          <a:bodyPr anchorCtr="0" anchor="ctr" bIns="91425" lIns="91425" rIns="91425" tIns="91425">
            <a:noAutofit/>
          </a:bodyPr>
          <a:lstStyle/>
          <a:p>
            <a:pPr lvl="0" rtl="0">
              <a:spcBef>
                <a:spcPts val="0"/>
              </a:spcBef>
              <a:buNone/>
            </a:pPr>
            <a:r>
              <a:t/>
            </a:r>
            <a:endParaRPr/>
          </a:p>
        </p:txBody>
      </p:sp>
      <p:sp>
        <p:nvSpPr>
          <p:cNvPr id="246" name="Shape 246"/>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it">
                <a:solidFill>
                  <a:srgbClr val="F3F3F3"/>
                </a:solidFill>
                <a:latin typeface="Oswald"/>
                <a:ea typeface="Oswald"/>
                <a:cs typeface="Oswald"/>
                <a:sym typeface="Oswald"/>
              </a:rPr>
              <a:t>Creaimo il primo scketch. Eyes Detection.</a:t>
            </a:r>
          </a:p>
        </p:txBody>
      </p:sp>
      <p:sp>
        <p:nvSpPr>
          <p:cNvPr id="247" name="Shape 247"/>
          <p:cNvSpPr txBox="1"/>
          <p:nvPr/>
        </p:nvSpPr>
        <p:spPr>
          <a:xfrm>
            <a:off x="35400" y="1527450"/>
            <a:ext cx="5604300" cy="3598499"/>
          </a:xfrm>
          <a:prstGeom prst="rect">
            <a:avLst/>
          </a:prstGeom>
          <a:noFill/>
          <a:ln>
            <a:noFill/>
          </a:ln>
        </p:spPr>
        <p:txBody>
          <a:bodyPr anchorCtr="0" anchor="t" bIns="91425" lIns="91425" rIns="91425" tIns="91425">
            <a:noAutofit/>
          </a:bodyPr>
          <a:lstStyle/>
          <a:p>
            <a:pPr lvl="0" rtl="0">
              <a:spcBef>
                <a:spcPts val="0"/>
              </a:spcBef>
              <a:buNone/>
            </a:pPr>
            <a:r>
              <a:t/>
            </a:r>
            <a:endParaRPr>
              <a:solidFill>
                <a:srgbClr val="FFFFFF"/>
              </a:solidFill>
            </a:endParaRPr>
          </a:p>
          <a:p>
            <a:pPr rtl="0">
              <a:spcBef>
                <a:spcPts val="0"/>
              </a:spcBef>
              <a:buNone/>
            </a:pPr>
            <a:r>
              <a:t/>
            </a:r>
            <a:endParaRPr sz="1200">
              <a:solidFill>
                <a:srgbClr val="FFFFFF"/>
              </a:solidFill>
            </a:endParaRPr>
          </a:p>
          <a:p>
            <a:pPr lvl="0" rtl="0">
              <a:spcBef>
                <a:spcPts val="0"/>
              </a:spcBef>
              <a:buNone/>
            </a:pPr>
            <a:r>
              <a:t/>
            </a:r>
            <a:endParaRPr sz="1200">
              <a:solidFill>
                <a:srgbClr val="FFFFFF"/>
              </a:solidFill>
            </a:endParaRPr>
          </a:p>
          <a:p>
            <a:pPr indent="-304800" lvl="0" marL="457200" rtl="0">
              <a:spcBef>
                <a:spcPts val="0"/>
              </a:spcBef>
              <a:buClr>
                <a:srgbClr val="FFFFFF"/>
              </a:buClr>
              <a:buSzPct val="100000"/>
              <a:buFont typeface="Arial"/>
              <a:buChar char="●"/>
            </a:pPr>
            <a:r>
              <a:rPr lang="it" sz="1200">
                <a:solidFill>
                  <a:srgbClr val="FFFFFF"/>
                </a:solidFill>
              </a:rPr>
              <a:t>Per gli occhi ci sono alcune differenze riguardanti soprattutto la posizione rispetto al viso.</a:t>
            </a:r>
          </a:p>
          <a:p>
            <a:pPr lvl="0" rtl="0">
              <a:spcBef>
                <a:spcPts val="0"/>
              </a:spcBef>
              <a:buNone/>
            </a:pPr>
            <a:r>
              <a:t/>
            </a:r>
            <a:endParaRPr sz="1200">
              <a:solidFill>
                <a:srgbClr val="FFFFFF"/>
              </a:solidFill>
            </a:endParaRPr>
          </a:p>
          <a:p>
            <a:pPr indent="-304800" lvl="0" marL="457200" rtl="0">
              <a:spcBef>
                <a:spcPts val="0"/>
              </a:spcBef>
              <a:buClr>
                <a:srgbClr val="FFFFFF"/>
              </a:buClr>
              <a:buSzPct val="100000"/>
              <a:buFont typeface="Arial"/>
              <a:buChar char="●"/>
            </a:pPr>
            <a:r>
              <a:rPr lang="it" sz="1200">
                <a:solidFill>
                  <a:srgbClr val="FFFFFF"/>
                </a:solidFill>
              </a:rPr>
              <a:t>Modello matematico: Supprt Vector Machine, etc.</a:t>
            </a:r>
          </a:p>
          <a:p>
            <a:pPr lvl="0" rtl="0">
              <a:spcBef>
                <a:spcPts val="0"/>
              </a:spcBef>
              <a:buNone/>
            </a:pPr>
            <a:r>
              <a:t/>
            </a:r>
            <a:endParaRPr sz="1200">
              <a:solidFill>
                <a:srgbClr val="FFFFFF"/>
              </a:solidFill>
            </a:endParaRPr>
          </a:p>
          <a:p>
            <a:pPr indent="-304800" lvl="0" marL="457200" rtl="0">
              <a:spcBef>
                <a:spcPts val="0"/>
              </a:spcBef>
              <a:buClr>
                <a:srgbClr val="FFFFFF"/>
              </a:buClr>
              <a:buSzPct val="100000"/>
              <a:buFont typeface="Arial"/>
              <a:buChar char="●"/>
            </a:pPr>
            <a:r>
              <a:rPr lang="it" sz="1200">
                <a:solidFill>
                  <a:srgbClr val="FFFFFF"/>
                </a:solidFill>
              </a:rPr>
              <a:t>Percentuale di falsi positivi più alta</a:t>
            </a:r>
          </a:p>
          <a:p>
            <a:pPr lvl="0" rtl="0">
              <a:spcBef>
                <a:spcPts val="0"/>
              </a:spcBef>
              <a:buNone/>
            </a:pPr>
            <a:r>
              <a:t/>
            </a:r>
            <a:endParaRPr sz="1200">
              <a:solidFill>
                <a:srgbClr val="FFFFFF"/>
              </a:solidFill>
            </a:endParaRPr>
          </a:p>
          <a:p>
            <a:pPr indent="-304800" lvl="0" marL="457200" rtl="0">
              <a:spcBef>
                <a:spcPts val="0"/>
              </a:spcBef>
              <a:buClr>
                <a:srgbClr val="FFFFFF"/>
              </a:buClr>
              <a:buSzPct val="100000"/>
              <a:buFont typeface="Arial"/>
              <a:buChar char="●"/>
            </a:pPr>
            <a:r>
              <a:rPr lang="it" sz="1200">
                <a:solidFill>
                  <a:srgbClr val="FFFFFF"/>
                </a:solidFill>
              </a:rPr>
              <a:t>Abbiamo bisogno di mettere il fuoco sulla zona superiore del viso.</a:t>
            </a:r>
          </a:p>
          <a:p>
            <a:pPr lvl="0" rtl="0">
              <a:spcBef>
                <a:spcPts val="0"/>
              </a:spcBef>
              <a:buNone/>
            </a:pPr>
            <a:r>
              <a:t/>
            </a:r>
            <a:endParaRPr sz="1200">
              <a:solidFill>
                <a:srgbClr val="FFFFFF"/>
              </a:solidFill>
            </a:endParaRPr>
          </a:p>
          <a:p>
            <a:pPr lvl="0" rtl="0">
              <a:spcBef>
                <a:spcPts val="0"/>
              </a:spcBef>
              <a:buNone/>
            </a:pPr>
            <a:r>
              <a:t/>
            </a:r>
            <a:endParaRPr>
              <a:solidFill>
                <a:srgbClr val="FFFFFF"/>
              </a:solidFill>
            </a:endParaRPr>
          </a:p>
          <a:p>
            <a:pPr lvl="0" rtl="0">
              <a:spcBef>
                <a:spcPts val="0"/>
              </a:spcBef>
              <a:buNone/>
            </a:pPr>
            <a:r>
              <a:t/>
            </a:r>
            <a:endParaRPr>
              <a:solidFill>
                <a:srgbClr val="FFFFFF"/>
              </a:solidFill>
            </a:endParaRPr>
          </a:p>
        </p:txBody>
      </p:sp>
      <p:pic>
        <p:nvPicPr>
          <p:cNvPr id="248" name="Shape 248"/>
          <p:cNvPicPr preferRelativeResize="0"/>
          <p:nvPr/>
        </p:nvPicPr>
        <p:blipFill>
          <a:blip r:embed="rId3">
            <a:alphaModFix/>
          </a:blip>
          <a:stretch>
            <a:fillRect/>
          </a:stretch>
        </p:blipFill>
        <p:spPr>
          <a:xfrm>
            <a:off x="6276925" y="1828100"/>
            <a:ext cx="2540000" cy="2997200"/>
          </a:xfrm>
          <a:prstGeom prst="rect">
            <a:avLst/>
          </a:prstGeom>
          <a:noFill/>
          <a:ln>
            <a:noFill/>
          </a:ln>
        </p:spPr>
      </p:pic>
    </p:spTree>
  </p:cSld>
  <p:clrMapOvr>
    <a:masterClrMapping/>
  </p:clrMapOvr>
  <p:transition spd="slow">
    <p:cut/>
  </p:transition>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40" name="Shape 40"/>
        <p:cNvGrpSpPr/>
        <p:nvPr/>
      </p:nvGrpSpPr>
      <p:grpSpPr>
        <a:xfrm>
          <a:off x="0" y="0"/>
          <a:ext cx="0" cy="0"/>
          <a:chOff x="0" y="0"/>
          <a:chExt cx="0" cy="0"/>
        </a:xfrm>
      </p:grpSpPr>
      <p:sp>
        <p:nvSpPr>
          <p:cNvPr id="41" name="Shape 41"/>
          <p:cNvSpPr/>
          <p:nvPr/>
        </p:nvSpPr>
        <p:spPr>
          <a:xfrm>
            <a:off x="8600" y="-16500"/>
            <a:ext cx="9208800" cy="5176499"/>
          </a:xfrm>
          <a:prstGeom prst="rect">
            <a:avLst/>
          </a:prstGeom>
          <a:solidFill>
            <a:srgbClr val="073C6B">
              <a:alpha val="79620"/>
            </a:srgbClr>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42" name="Shape 42"/>
          <p:cNvSpPr/>
          <p:nvPr/>
        </p:nvSpPr>
        <p:spPr>
          <a:xfrm>
            <a:off x="0" y="1604250"/>
            <a:ext cx="9208800" cy="1934999"/>
          </a:xfrm>
          <a:prstGeom prst="rect">
            <a:avLst/>
          </a:prstGeom>
          <a:solidFill>
            <a:srgbClr val="000000">
              <a:alpha val="51150"/>
            </a:srgbClr>
          </a:solidFill>
          <a:ln>
            <a:noFill/>
          </a:ln>
        </p:spPr>
        <p:txBody>
          <a:bodyPr anchorCtr="0" anchor="ctr" bIns="91425" lIns="91425" rIns="91425" tIns="91425">
            <a:noAutofit/>
          </a:bodyPr>
          <a:lstStyle/>
          <a:p>
            <a:pPr>
              <a:spcBef>
                <a:spcPts val="0"/>
              </a:spcBef>
              <a:buNone/>
            </a:pPr>
            <a:r>
              <a:t/>
            </a:r>
            <a:endParaRPr/>
          </a:p>
        </p:txBody>
      </p:sp>
      <p:sp>
        <p:nvSpPr>
          <p:cNvPr id="43" name="Shape 43"/>
          <p:cNvSpPr txBox="1"/>
          <p:nvPr/>
        </p:nvSpPr>
        <p:spPr>
          <a:xfrm>
            <a:off x="275100" y="1718825"/>
            <a:ext cx="8933700" cy="1934999"/>
          </a:xfrm>
          <a:prstGeom prst="rect">
            <a:avLst/>
          </a:prstGeom>
          <a:noFill/>
          <a:ln>
            <a:noFill/>
          </a:ln>
        </p:spPr>
        <p:txBody>
          <a:bodyPr anchorCtr="0" anchor="t" bIns="91425" lIns="91425" rIns="91425" tIns="91425">
            <a:noAutofit/>
          </a:bodyPr>
          <a:lstStyle/>
          <a:p>
            <a:pPr lvl="0" rtl="0">
              <a:spcBef>
                <a:spcPts val="0"/>
              </a:spcBef>
              <a:buNone/>
            </a:pPr>
            <a:r>
              <a:rPr lang="it" sz="4400">
                <a:solidFill>
                  <a:srgbClr val="F3F3F3"/>
                </a:solidFill>
                <a:latin typeface="Oswald"/>
                <a:ea typeface="Oswald"/>
                <a:cs typeface="Oswald"/>
                <a:sym typeface="Oswald"/>
              </a:rPr>
              <a:t>Facial Tracking </a:t>
            </a:r>
            <a:r>
              <a:rPr lang="it" sz="1800">
                <a:solidFill>
                  <a:srgbClr val="F3F3F3"/>
                </a:solidFill>
                <a:latin typeface="Oswald"/>
                <a:ea typeface="Oswald"/>
                <a:cs typeface="Oswald"/>
                <a:sym typeface="Oswald"/>
              </a:rPr>
              <a:t>con</a:t>
            </a:r>
            <a:r>
              <a:rPr lang="it" sz="4400">
                <a:solidFill>
                  <a:srgbClr val="F3F3F3"/>
                </a:solidFill>
                <a:latin typeface="Oswald"/>
                <a:ea typeface="Oswald"/>
                <a:cs typeface="Oswald"/>
                <a:sym typeface="Oswald"/>
              </a:rPr>
              <a:t> OpenCV Processing</a:t>
            </a:r>
          </a:p>
          <a:p>
            <a:pPr lvl="0" rtl="0">
              <a:spcBef>
                <a:spcPts val="0"/>
              </a:spcBef>
              <a:buNone/>
            </a:pPr>
            <a:r>
              <a:t/>
            </a:r>
            <a:endParaRPr sz="1800">
              <a:solidFill>
                <a:srgbClr val="F3F3F3"/>
              </a:solidFill>
              <a:latin typeface="Oswald"/>
              <a:ea typeface="Oswald"/>
              <a:cs typeface="Oswald"/>
              <a:sym typeface="Oswald"/>
            </a:endParaRPr>
          </a:p>
          <a:p>
            <a:pPr lvl="0" rtl="0">
              <a:spcBef>
                <a:spcPts val="0"/>
              </a:spcBef>
              <a:buNone/>
            </a:pPr>
            <a:r>
              <a:rPr lang="it" sz="2400">
                <a:solidFill>
                  <a:srgbClr val="F3F3F3"/>
                </a:solidFill>
                <a:latin typeface="Oswald"/>
                <a:ea typeface="Oswald"/>
                <a:cs typeface="Oswald"/>
                <a:sym typeface="Oswald"/>
              </a:rPr>
              <a:t>Linee guida per il riconoscimento facciale.</a:t>
            </a:r>
          </a:p>
          <a:p>
            <a:pPr indent="0" lvl="0" marL="0" rtl="0">
              <a:spcBef>
                <a:spcPts val="0"/>
              </a:spcBef>
              <a:buNone/>
            </a:pPr>
            <a:r>
              <a:t/>
            </a:r>
            <a:endParaRPr sz="1800">
              <a:solidFill>
                <a:srgbClr val="F3F3F3"/>
              </a:solidFill>
              <a:latin typeface="Oswald"/>
              <a:ea typeface="Oswald"/>
              <a:cs typeface="Oswald"/>
              <a:sym typeface="Oswald"/>
            </a:endParaRPr>
          </a:p>
          <a:p>
            <a:pPr indent="0" lvl="0" marL="0" rtl="0">
              <a:spcBef>
                <a:spcPts val="0"/>
              </a:spcBef>
              <a:buNone/>
            </a:pPr>
            <a:r>
              <a:rPr lang="it" sz="1800">
                <a:solidFill>
                  <a:srgbClr val="F3F3F3"/>
                </a:solidFill>
                <a:latin typeface="Oswald"/>
                <a:ea typeface="Oswald"/>
                <a:cs typeface="Oswald"/>
                <a:sym typeface="Oswald"/>
              </a:rPr>
              <a:t>Luca Rosario Pappa</a:t>
            </a:r>
          </a:p>
        </p:txBody>
      </p:sp>
      <p:pic>
        <p:nvPicPr>
          <p:cNvPr id="44" name="Shape 44"/>
          <p:cNvPicPr preferRelativeResize="0"/>
          <p:nvPr/>
        </p:nvPicPr>
        <p:blipFill>
          <a:blip r:embed="rId4">
            <a:alphaModFix amt="49000"/>
          </a:blip>
          <a:stretch>
            <a:fillRect/>
          </a:stretch>
        </p:blipFill>
        <p:spPr>
          <a:xfrm>
            <a:off x="7699800" y="119325"/>
            <a:ext cx="1333500" cy="1333500"/>
          </a:xfrm>
          <a:prstGeom prst="rect">
            <a:avLst/>
          </a:prstGeom>
          <a:noFill/>
          <a:ln>
            <a:noFill/>
          </a:ln>
        </p:spPr>
      </p:pic>
      <p:pic>
        <p:nvPicPr>
          <p:cNvPr id="45" name="Shape 45"/>
          <p:cNvPicPr preferRelativeResize="0"/>
          <p:nvPr/>
        </p:nvPicPr>
        <p:blipFill>
          <a:blip r:embed="rId5">
            <a:alphaModFix amt="89000"/>
          </a:blip>
          <a:stretch>
            <a:fillRect/>
          </a:stretch>
        </p:blipFill>
        <p:spPr>
          <a:xfrm>
            <a:off x="151187" y="3837737"/>
            <a:ext cx="1333500" cy="1314450"/>
          </a:xfrm>
          <a:prstGeom prst="rect">
            <a:avLst/>
          </a:prstGeom>
          <a:noFill/>
          <a:ln>
            <a:noFill/>
          </a:ln>
        </p:spPr>
      </p:pic>
      <p:pic>
        <p:nvPicPr>
          <p:cNvPr id="46" name="Shape 46"/>
          <p:cNvPicPr preferRelativeResize="0"/>
          <p:nvPr/>
        </p:nvPicPr>
        <p:blipFill>
          <a:blip r:embed="rId6">
            <a:alphaModFix amt="60000"/>
          </a:blip>
          <a:stretch>
            <a:fillRect/>
          </a:stretch>
        </p:blipFill>
        <p:spPr>
          <a:xfrm>
            <a:off x="284475" y="128850"/>
            <a:ext cx="1066930" cy="1314451"/>
          </a:xfrm>
          <a:prstGeom prst="rect">
            <a:avLst/>
          </a:prstGeom>
          <a:noFill/>
          <a:ln>
            <a:noFill/>
          </a:ln>
        </p:spPr>
      </p:pic>
      <p:pic>
        <p:nvPicPr>
          <p:cNvPr id="47" name="Shape 47"/>
          <p:cNvPicPr preferRelativeResize="0"/>
          <p:nvPr/>
        </p:nvPicPr>
        <p:blipFill>
          <a:blip r:embed="rId7">
            <a:alphaModFix amt="62000"/>
          </a:blip>
          <a:stretch>
            <a:fillRect/>
          </a:stretch>
        </p:blipFill>
        <p:spPr>
          <a:xfrm>
            <a:off x="7579868" y="3506900"/>
            <a:ext cx="1571606" cy="1636524"/>
          </a:xfrm>
          <a:prstGeom prst="rect">
            <a:avLst/>
          </a:prstGeom>
          <a:noFill/>
          <a:ln>
            <a:noFill/>
          </a:ln>
        </p:spPr>
      </p:pic>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2" name="Shape 252"/>
        <p:cNvGrpSpPr/>
        <p:nvPr/>
      </p:nvGrpSpPr>
      <p:grpSpPr>
        <a:xfrm>
          <a:off x="0" y="0"/>
          <a:ext cx="0" cy="0"/>
          <a:chOff x="0" y="0"/>
          <a:chExt cx="0" cy="0"/>
        </a:xfrm>
      </p:grpSpPr>
      <p:sp>
        <p:nvSpPr>
          <p:cNvPr id="253" name="Shape 253"/>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lgn="ctr">
              <a:spcBef>
                <a:spcPts val="0"/>
              </a:spcBef>
              <a:buNone/>
            </a:pPr>
            <a:r>
              <a:t/>
            </a:r>
            <a:endParaRPr/>
          </a:p>
          <a:p>
            <a:pPr lvl="0" rtl="0" algn="ctr">
              <a:spcBef>
                <a:spcPts val="0"/>
              </a:spcBef>
              <a:buNone/>
            </a:pPr>
            <a:r>
              <a:t/>
            </a:r>
            <a:endParaRPr/>
          </a:p>
          <a:p>
            <a:pPr lvl="0" rtl="0">
              <a:spcBef>
                <a:spcPts val="0"/>
              </a:spcBef>
              <a:buNone/>
            </a:pPr>
            <a:r>
              <a:rPr lang="it"/>
              <a:t>sdf</a:t>
            </a:r>
          </a:p>
        </p:txBody>
      </p:sp>
      <p:sp>
        <p:nvSpPr>
          <p:cNvPr id="254" name="Shape 254"/>
          <p:cNvSpPr/>
          <p:nvPr/>
        </p:nvSpPr>
        <p:spPr>
          <a:xfrm>
            <a:off x="3600" y="-33075"/>
            <a:ext cx="9208800" cy="5176499"/>
          </a:xfrm>
          <a:prstGeom prst="rect">
            <a:avLst/>
          </a:prstGeom>
          <a:solidFill>
            <a:srgbClr val="073C6B">
              <a:alpha val="79620"/>
            </a:srgbClr>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255" name="Shape 255"/>
          <p:cNvSpPr/>
          <p:nvPr/>
        </p:nvSpPr>
        <p:spPr>
          <a:xfrm>
            <a:off x="0" y="1309650"/>
            <a:ext cx="9208800" cy="3829800"/>
          </a:xfrm>
          <a:prstGeom prst="rect">
            <a:avLst/>
          </a:prstGeom>
          <a:solidFill>
            <a:srgbClr val="000000">
              <a:alpha val="51150"/>
            </a:srgbClr>
          </a:solidFill>
          <a:ln>
            <a:noFill/>
          </a:ln>
        </p:spPr>
        <p:txBody>
          <a:bodyPr anchorCtr="0" anchor="ctr" bIns="91425" lIns="91425" rIns="91425" tIns="91425">
            <a:noAutofit/>
          </a:bodyPr>
          <a:lstStyle/>
          <a:p>
            <a:pPr lvl="0" rtl="0">
              <a:spcBef>
                <a:spcPts val="0"/>
              </a:spcBef>
              <a:buNone/>
            </a:pPr>
            <a:r>
              <a:t/>
            </a:r>
            <a:endParaRPr/>
          </a:p>
        </p:txBody>
      </p:sp>
      <p:sp>
        <p:nvSpPr>
          <p:cNvPr id="256" name="Shape 256"/>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it">
                <a:solidFill>
                  <a:srgbClr val="F3F3F3"/>
                </a:solidFill>
                <a:latin typeface="Oswald"/>
                <a:ea typeface="Oswald"/>
                <a:cs typeface="Oswald"/>
                <a:sym typeface="Oswald"/>
              </a:rPr>
              <a:t>Creaimo il primo scketch. Mouth Detection.</a:t>
            </a:r>
          </a:p>
        </p:txBody>
      </p:sp>
      <p:sp>
        <p:nvSpPr>
          <p:cNvPr id="257" name="Shape 257"/>
          <p:cNvSpPr txBox="1"/>
          <p:nvPr/>
        </p:nvSpPr>
        <p:spPr>
          <a:xfrm>
            <a:off x="35400" y="1451250"/>
            <a:ext cx="5604300" cy="3598499"/>
          </a:xfrm>
          <a:prstGeom prst="rect">
            <a:avLst/>
          </a:prstGeom>
          <a:noFill/>
          <a:ln>
            <a:noFill/>
          </a:ln>
        </p:spPr>
        <p:txBody>
          <a:bodyPr anchorCtr="0" anchor="t" bIns="91425" lIns="91425" rIns="91425" tIns="91425">
            <a:noAutofit/>
          </a:bodyPr>
          <a:lstStyle/>
          <a:p>
            <a:pPr lvl="0" rtl="0">
              <a:spcBef>
                <a:spcPts val="0"/>
              </a:spcBef>
              <a:buNone/>
            </a:pPr>
            <a:r>
              <a:t/>
            </a:r>
            <a:endParaRPr>
              <a:solidFill>
                <a:srgbClr val="FFFFFF"/>
              </a:solidFill>
            </a:endParaRPr>
          </a:p>
          <a:p>
            <a:pPr lvl="0" rtl="0">
              <a:spcBef>
                <a:spcPts val="0"/>
              </a:spcBef>
              <a:buNone/>
            </a:pPr>
            <a:r>
              <a:t/>
            </a:r>
            <a:endParaRPr>
              <a:solidFill>
                <a:srgbClr val="FFFFFF"/>
              </a:solidFill>
            </a:endParaRPr>
          </a:p>
          <a:p>
            <a:pPr lvl="0" rtl="0">
              <a:spcBef>
                <a:spcPts val="0"/>
              </a:spcBef>
              <a:buNone/>
            </a:pPr>
            <a:r>
              <a:t/>
            </a:r>
            <a:endParaRPr>
              <a:solidFill>
                <a:srgbClr val="FFFFFF"/>
              </a:solidFill>
            </a:endParaRPr>
          </a:p>
          <a:p>
            <a:pPr indent="-317500" lvl="0" marL="457200" rtl="0">
              <a:spcBef>
                <a:spcPts val="0"/>
              </a:spcBef>
              <a:buClr>
                <a:srgbClr val="FFFFFF"/>
              </a:buClr>
              <a:buSzPct val="100000"/>
              <a:buFont typeface="Arial"/>
              <a:buChar char="●"/>
            </a:pPr>
            <a:r>
              <a:rPr lang="it">
                <a:solidFill>
                  <a:srgbClr val="FFFFFF"/>
                </a:solidFill>
              </a:rPr>
              <a:t>Per il riconoscimento della bocca, come per gli occhi dobbiamo cercare la ROI ( Region Of Interest ).</a:t>
            </a:r>
          </a:p>
          <a:p>
            <a:pPr lvl="0" rtl="0">
              <a:spcBef>
                <a:spcPts val="0"/>
              </a:spcBef>
              <a:buNone/>
            </a:pPr>
            <a:r>
              <a:t/>
            </a:r>
            <a:endParaRPr>
              <a:solidFill>
                <a:srgbClr val="FFFFFF"/>
              </a:solidFill>
            </a:endParaRPr>
          </a:p>
          <a:p>
            <a:pPr indent="-317500" lvl="0" marL="457200" rtl="0">
              <a:spcBef>
                <a:spcPts val="0"/>
              </a:spcBef>
              <a:buClr>
                <a:srgbClr val="FFFFFF"/>
              </a:buClr>
              <a:buSzPct val="100000"/>
              <a:buFont typeface="Arial"/>
              <a:buChar char="●"/>
            </a:pPr>
            <a:r>
              <a:rPr lang="it">
                <a:solidFill>
                  <a:srgbClr val="FFFFFF"/>
                </a:solidFill>
              </a:rPr>
              <a:t>Nel caso della bocca la ROI si troverà sicuramente sotto la metà del viso.</a:t>
            </a:r>
          </a:p>
          <a:p>
            <a:pPr lvl="0" rtl="0">
              <a:spcBef>
                <a:spcPts val="0"/>
              </a:spcBef>
              <a:buNone/>
            </a:pPr>
            <a:r>
              <a:t/>
            </a:r>
            <a:endParaRPr>
              <a:solidFill>
                <a:srgbClr val="FFFFFF"/>
              </a:solidFill>
            </a:endParaRPr>
          </a:p>
          <a:p>
            <a:pPr indent="-317500" lvl="0" marL="457200" rtl="0">
              <a:spcBef>
                <a:spcPts val="0"/>
              </a:spcBef>
              <a:buClr>
                <a:srgbClr val="FFFFFF"/>
              </a:buClr>
              <a:buSzPct val="100000"/>
              <a:buFont typeface="Arial"/>
              <a:buChar char="●"/>
            </a:pPr>
            <a:r>
              <a:rPr lang="it">
                <a:solidFill>
                  <a:srgbClr val="FFFFFF"/>
                </a:solidFill>
              </a:rPr>
              <a:t>Anche in questo caso useremo un file train xml.</a:t>
            </a:r>
          </a:p>
          <a:p>
            <a:pPr lvl="0" rtl="0">
              <a:spcBef>
                <a:spcPts val="0"/>
              </a:spcBef>
              <a:buNone/>
            </a:pPr>
            <a:r>
              <a:t/>
            </a:r>
            <a:endParaRPr>
              <a:solidFill>
                <a:srgbClr val="FFFFFF"/>
              </a:solidFill>
            </a:endParaRPr>
          </a:p>
        </p:txBody>
      </p:sp>
      <p:pic>
        <p:nvPicPr>
          <p:cNvPr id="258" name="Shape 258"/>
          <p:cNvPicPr preferRelativeResize="0"/>
          <p:nvPr/>
        </p:nvPicPr>
        <p:blipFill>
          <a:blip r:embed="rId3">
            <a:alphaModFix/>
          </a:blip>
          <a:stretch>
            <a:fillRect/>
          </a:stretch>
        </p:blipFill>
        <p:spPr>
          <a:xfrm>
            <a:off x="6245925" y="2115175"/>
            <a:ext cx="2793750" cy="2218750"/>
          </a:xfrm>
          <a:prstGeom prst="rect">
            <a:avLst/>
          </a:prstGeom>
          <a:noFill/>
          <a:ln>
            <a:noFill/>
          </a:ln>
        </p:spPr>
      </p:pic>
    </p:spTree>
  </p:cSld>
  <p:clrMapOvr>
    <a:masterClrMapping/>
  </p:clrMapOvr>
  <p:transition spd="slow">
    <p:cut/>
  </p:transition>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2" name="Shape 262"/>
        <p:cNvGrpSpPr/>
        <p:nvPr/>
      </p:nvGrpSpPr>
      <p:grpSpPr>
        <a:xfrm>
          <a:off x="0" y="0"/>
          <a:ext cx="0" cy="0"/>
          <a:chOff x="0" y="0"/>
          <a:chExt cx="0" cy="0"/>
        </a:xfrm>
      </p:grpSpPr>
      <p:sp>
        <p:nvSpPr>
          <p:cNvPr id="263" name="Shape 263"/>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lgn="ctr">
              <a:spcBef>
                <a:spcPts val="0"/>
              </a:spcBef>
              <a:buNone/>
            </a:pPr>
            <a:r>
              <a:t/>
            </a:r>
            <a:endParaRPr/>
          </a:p>
          <a:p>
            <a:pPr lvl="0" rtl="0" algn="ctr">
              <a:spcBef>
                <a:spcPts val="0"/>
              </a:spcBef>
              <a:buNone/>
            </a:pPr>
            <a:r>
              <a:t/>
            </a:r>
            <a:endParaRPr/>
          </a:p>
          <a:p>
            <a:pPr lvl="0" rtl="0">
              <a:spcBef>
                <a:spcPts val="0"/>
              </a:spcBef>
              <a:buNone/>
            </a:pPr>
            <a:r>
              <a:rPr lang="it"/>
              <a:t>sdf</a:t>
            </a:r>
          </a:p>
        </p:txBody>
      </p:sp>
      <p:sp>
        <p:nvSpPr>
          <p:cNvPr id="264" name="Shape 264"/>
          <p:cNvSpPr/>
          <p:nvPr/>
        </p:nvSpPr>
        <p:spPr>
          <a:xfrm>
            <a:off x="3600" y="-33075"/>
            <a:ext cx="9208800" cy="5176499"/>
          </a:xfrm>
          <a:prstGeom prst="rect">
            <a:avLst/>
          </a:prstGeom>
          <a:solidFill>
            <a:srgbClr val="073C6B">
              <a:alpha val="79620"/>
            </a:srgbClr>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265" name="Shape 265"/>
          <p:cNvSpPr/>
          <p:nvPr/>
        </p:nvSpPr>
        <p:spPr>
          <a:xfrm>
            <a:off x="0" y="1309650"/>
            <a:ext cx="9208800" cy="3829800"/>
          </a:xfrm>
          <a:prstGeom prst="rect">
            <a:avLst/>
          </a:prstGeom>
          <a:solidFill>
            <a:srgbClr val="000000">
              <a:alpha val="51150"/>
            </a:srgbClr>
          </a:solidFill>
          <a:ln>
            <a:noFill/>
          </a:ln>
        </p:spPr>
        <p:txBody>
          <a:bodyPr anchorCtr="0" anchor="ctr" bIns="91425" lIns="91425" rIns="91425" tIns="91425">
            <a:noAutofit/>
          </a:bodyPr>
          <a:lstStyle/>
          <a:p>
            <a:pPr lvl="0" rtl="0">
              <a:spcBef>
                <a:spcPts val="0"/>
              </a:spcBef>
              <a:buNone/>
            </a:pPr>
            <a:r>
              <a:t/>
            </a:r>
            <a:endParaRPr/>
          </a:p>
        </p:txBody>
      </p:sp>
      <p:sp>
        <p:nvSpPr>
          <p:cNvPr id="266" name="Shape 266"/>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it">
                <a:solidFill>
                  <a:srgbClr val="F3F3F3"/>
                </a:solidFill>
                <a:latin typeface="Oswald"/>
                <a:ea typeface="Oswald"/>
                <a:cs typeface="Oswald"/>
                <a:sym typeface="Oswald"/>
              </a:rPr>
              <a:t>Bonus Stage. Background substraction.</a:t>
            </a:r>
          </a:p>
        </p:txBody>
      </p:sp>
      <p:sp>
        <p:nvSpPr>
          <p:cNvPr id="267" name="Shape 267"/>
          <p:cNvSpPr txBox="1"/>
          <p:nvPr/>
        </p:nvSpPr>
        <p:spPr>
          <a:xfrm>
            <a:off x="0" y="1005500"/>
            <a:ext cx="9208800" cy="3598499"/>
          </a:xfrm>
          <a:prstGeom prst="rect">
            <a:avLst/>
          </a:prstGeom>
          <a:noFill/>
          <a:ln>
            <a:noFill/>
          </a:ln>
        </p:spPr>
        <p:txBody>
          <a:bodyPr anchorCtr="0" anchor="t" bIns="91425" lIns="91425" rIns="91425" tIns="91425">
            <a:noAutofit/>
          </a:bodyPr>
          <a:lstStyle/>
          <a:p>
            <a:pPr lvl="0" rtl="0">
              <a:spcBef>
                <a:spcPts val="0"/>
              </a:spcBef>
              <a:buNone/>
            </a:pPr>
            <a:r>
              <a:t/>
            </a:r>
            <a:endParaRPr>
              <a:solidFill>
                <a:srgbClr val="FFFFFF"/>
              </a:solidFill>
            </a:endParaRPr>
          </a:p>
          <a:p>
            <a:pPr lvl="0" rtl="0">
              <a:spcBef>
                <a:spcPts val="0"/>
              </a:spcBef>
              <a:buNone/>
            </a:pPr>
            <a:r>
              <a:t/>
            </a:r>
            <a:endParaRPr>
              <a:solidFill>
                <a:srgbClr val="FFFFFF"/>
              </a:solidFill>
            </a:endParaRPr>
          </a:p>
          <a:p>
            <a:pPr rtl="0">
              <a:spcBef>
                <a:spcPts val="0"/>
              </a:spcBef>
              <a:buNone/>
            </a:pPr>
            <a:r>
              <a:rPr lang="it">
                <a:solidFill>
                  <a:srgbClr val="FFFFFF"/>
                </a:solidFill>
              </a:rPr>
              <a:t>Le basi per un algoritmo di motion detection possono ricercarsi in questa tecnica. Il BackgroundSubtractorMOG è il Gaussian Mixture-based Background/Foreground Segmentation Algorithm che si occupa di sottrarre da un frame tutti gli elementi del frame precedente così da avere come risultato gli oggetti in movimento ad esempio.</a:t>
            </a:r>
          </a:p>
          <a:p>
            <a:pPr rtl="0">
              <a:spcBef>
                <a:spcPts val="0"/>
              </a:spcBef>
              <a:buNone/>
            </a:pPr>
            <a:r>
              <a:t/>
            </a:r>
            <a:endParaRPr>
              <a:solidFill>
                <a:srgbClr val="FFFFFF"/>
              </a:solidFill>
            </a:endParaRPr>
          </a:p>
          <a:p>
            <a:pPr rtl="0">
              <a:spcBef>
                <a:spcPts val="0"/>
              </a:spcBef>
              <a:buNone/>
            </a:pPr>
            <a:r>
              <a:rPr lang="it">
                <a:solidFill>
                  <a:srgbClr val="FFFFFF"/>
                </a:solidFill>
              </a:rPr>
              <a:t>Difetti:</a:t>
            </a:r>
          </a:p>
          <a:p>
            <a:pPr rtl="0">
              <a:spcBef>
                <a:spcPts val="0"/>
              </a:spcBef>
              <a:buNone/>
            </a:pPr>
            <a:r>
              <a:t/>
            </a:r>
            <a:endParaRPr>
              <a:solidFill>
                <a:srgbClr val="FFFFFF"/>
              </a:solidFill>
            </a:endParaRPr>
          </a:p>
          <a:p>
            <a:pPr indent="-317500" lvl="0" marL="457200" rtl="0">
              <a:spcBef>
                <a:spcPts val="0"/>
              </a:spcBef>
              <a:buClr>
                <a:srgbClr val="FFFFFF"/>
              </a:buClr>
              <a:buSzPct val="100000"/>
              <a:buFont typeface="Arial"/>
              <a:buChar char="●"/>
            </a:pPr>
            <a:r>
              <a:rPr lang="it">
                <a:solidFill>
                  <a:srgbClr val="FFFFFF"/>
                </a:solidFill>
              </a:rPr>
              <a:t>cambi di illuminazione </a:t>
            </a:r>
          </a:p>
          <a:p>
            <a:pPr lvl="0" rtl="0">
              <a:spcBef>
                <a:spcPts val="0"/>
              </a:spcBef>
              <a:buNone/>
            </a:pPr>
            <a:r>
              <a:t/>
            </a:r>
            <a:endParaRPr>
              <a:solidFill>
                <a:srgbClr val="FFFFFF"/>
              </a:solidFill>
            </a:endParaRPr>
          </a:p>
          <a:p>
            <a:pPr indent="-317500" lvl="0" marL="457200" rtl="0">
              <a:spcBef>
                <a:spcPts val="0"/>
              </a:spcBef>
              <a:buClr>
                <a:srgbClr val="FFFFFF"/>
              </a:buClr>
              <a:buSzPct val="100000"/>
              <a:buFont typeface="Arial"/>
              <a:buChar char="●"/>
            </a:pPr>
            <a:r>
              <a:rPr lang="it">
                <a:solidFill>
                  <a:srgbClr val="FFFFFF"/>
                </a:solidFill>
              </a:rPr>
              <a:t>vento</a:t>
            </a:r>
          </a:p>
          <a:p>
            <a:pPr lvl="0" rtl="0">
              <a:spcBef>
                <a:spcPts val="0"/>
              </a:spcBef>
              <a:buNone/>
            </a:pPr>
            <a:r>
              <a:t/>
            </a:r>
            <a:endParaRPr>
              <a:solidFill>
                <a:srgbClr val="FFFFFF"/>
              </a:solidFill>
            </a:endParaRPr>
          </a:p>
          <a:p>
            <a:pPr indent="-317500" lvl="0" marL="457200" rtl="0">
              <a:spcBef>
                <a:spcPts val="0"/>
              </a:spcBef>
              <a:buClr>
                <a:srgbClr val="FFFFFF"/>
              </a:buClr>
              <a:buSzPct val="100000"/>
              <a:buFont typeface="Arial"/>
              <a:buChar char="●"/>
            </a:pPr>
            <a:r>
              <a:rPr lang="it">
                <a:solidFill>
                  <a:srgbClr val="FFFFFF"/>
                </a:solidFill>
              </a:rPr>
              <a:t>riflessi</a:t>
            </a:r>
          </a:p>
          <a:p>
            <a:pPr lvl="0" rtl="0">
              <a:spcBef>
                <a:spcPts val="0"/>
              </a:spcBef>
              <a:buNone/>
            </a:pPr>
            <a:r>
              <a:t/>
            </a:r>
            <a:endParaRPr>
              <a:solidFill>
                <a:srgbClr val="FFFFFF"/>
              </a:solidFill>
            </a:endParaRPr>
          </a:p>
          <a:p>
            <a:pPr indent="-317500" lvl="0" marL="457200" rtl="0">
              <a:spcBef>
                <a:spcPts val="0"/>
              </a:spcBef>
              <a:buClr>
                <a:srgbClr val="FFFFFF"/>
              </a:buClr>
              <a:buSzPct val="100000"/>
              <a:buFont typeface="Arial"/>
              <a:buChar char="●"/>
            </a:pPr>
            <a:r>
              <a:rPr lang="it">
                <a:solidFill>
                  <a:srgbClr val="FFFFFF"/>
                </a:solidFill>
              </a:rPr>
              <a:t>difficile da applicare all’esterno </a:t>
            </a:r>
          </a:p>
          <a:p>
            <a:pPr lvl="0" rtl="0">
              <a:spcBef>
                <a:spcPts val="0"/>
              </a:spcBef>
              <a:buNone/>
            </a:pPr>
            <a:r>
              <a:t/>
            </a:r>
            <a:endParaRPr>
              <a:solidFill>
                <a:srgbClr val="FFFFFF"/>
              </a:solidFill>
            </a:endParaRPr>
          </a:p>
        </p:txBody>
      </p:sp>
      <p:pic>
        <p:nvPicPr>
          <p:cNvPr id="268" name="Shape 268"/>
          <p:cNvPicPr preferRelativeResize="0"/>
          <p:nvPr/>
        </p:nvPicPr>
        <p:blipFill rotWithShape="1">
          <a:blip r:embed="rId3">
            <a:alphaModFix/>
          </a:blip>
          <a:srcRect b="0" l="0" r="33226" t="0"/>
          <a:stretch/>
        </p:blipFill>
        <p:spPr>
          <a:xfrm>
            <a:off x="3103050" y="2723400"/>
            <a:ext cx="6105749" cy="2416050"/>
          </a:xfrm>
          <a:prstGeom prst="rect">
            <a:avLst/>
          </a:prstGeom>
          <a:noFill/>
          <a:ln>
            <a:noFill/>
          </a:ln>
        </p:spPr>
      </p:pic>
      <p:pic>
        <p:nvPicPr>
          <p:cNvPr id="269" name="Shape 269"/>
          <p:cNvPicPr preferRelativeResize="0"/>
          <p:nvPr/>
        </p:nvPicPr>
        <p:blipFill>
          <a:blip r:embed="rId4">
            <a:alphaModFix/>
          </a:blip>
          <a:stretch>
            <a:fillRect/>
          </a:stretch>
        </p:blipFill>
        <p:spPr>
          <a:xfrm>
            <a:off x="3179237" y="2317050"/>
            <a:ext cx="2486025" cy="323850"/>
          </a:xfrm>
          <a:prstGeom prst="rect">
            <a:avLst/>
          </a:prstGeom>
          <a:noFill/>
          <a:ln>
            <a:noFill/>
          </a:ln>
        </p:spPr>
      </p:pic>
      <p:pic>
        <p:nvPicPr>
          <p:cNvPr id="270" name="Shape 270"/>
          <p:cNvPicPr preferRelativeResize="0"/>
          <p:nvPr/>
        </p:nvPicPr>
        <p:blipFill>
          <a:blip r:embed="rId5">
            <a:alphaModFix/>
          </a:blip>
          <a:stretch>
            <a:fillRect/>
          </a:stretch>
        </p:blipFill>
        <p:spPr>
          <a:xfrm>
            <a:off x="5669100" y="2283712"/>
            <a:ext cx="3390900" cy="390525"/>
          </a:xfrm>
          <a:prstGeom prst="rect">
            <a:avLst/>
          </a:prstGeom>
          <a:noFill/>
          <a:ln>
            <a:noFill/>
          </a:ln>
        </p:spPr>
      </p:pic>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4" name="Shape 274"/>
        <p:cNvGrpSpPr/>
        <p:nvPr/>
      </p:nvGrpSpPr>
      <p:grpSpPr>
        <a:xfrm>
          <a:off x="0" y="0"/>
          <a:ext cx="0" cy="0"/>
          <a:chOff x="0" y="0"/>
          <a:chExt cx="0" cy="0"/>
        </a:xfrm>
      </p:grpSpPr>
      <p:sp>
        <p:nvSpPr>
          <p:cNvPr id="275" name="Shape 275"/>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lgn="ctr">
              <a:spcBef>
                <a:spcPts val="0"/>
              </a:spcBef>
              <a:buNone/>
            </a:pPr>
            <a:r>
              <a:t/>
            </a:r>
            <a:endParaRPr/>
          </a:p>
          <a:p>
            <a:pPr lvl="0" rtl="0" algn="ctr">
              <a:spcBef>
                <a:spcPts val="0"/>
              </a:spcBef>
              <a:buNone/>
            </a:pPr>
            <a:r>
              <a:t/>
            </a:r>
            <a:endParaRPr/>
          </a:p>
          <a:p>
            <a:pPr lvl="0" rtl="0">
              <a:spcBef>
                <a:spcPts val="0"/>
              </a:spcBef>
              <a:buNone/>
            </a:pPr>
            <a:r>
              <a:rPr lang="it"/>
              <a:t>sdf</a:t>
            </a:r>
          </a:p>
        </p:txBody>
      </p:sp>
      <p:sp>
        <p:nvSpPr>
          <p:cNvPr id="276" name="Shape 276"/>
          <p:cNvSpPr/>
          <p:nvPr/>
        </p:nvSpPr>
        <p:spPr>
          <a:xfrm>
            <a:off x="3600" y="-33075"/>
            <a:ext cx="9208800" cy="5176499"/>
          </a:xfrm>
          <a:prstGeom prst="rect">
            <a:avLst/>
          </a:prstGeom>
          <a:solidFill>
            <a:srgbClr val="073C6B">
              <a:alpha val="79620"/>
            </a:srgbClr>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277" name="Shape 277"/>
          <p:cNvSpPr/>
          <p:nvPr/>
        </p:nvSpPr>
        <p:spPr>
          <a:xfrm>
            <a:off x="0" y="1309650"/>
            <a:ext cx="9208800" cy="3829800"/>
          </a:xfrm>
          <a:prstGeom prst="rect">
            <a:avLst/>
          </a:prstGeom>
          <a:solidFill>
            <a:srgbClr val="000000">
              <a:alpha val="51150"/>
            </a:srgbClr>
          </a:solidFill>
          <a:ln>
            <a:noFill/>
          </a:ln>
        </p:spPr>
        <p:txBody>
          <a:bodyPr anchorCtr="0" anchor="ctr" bIns="91425" lIns="91425" rIns="91425" tIns="91425">
            <a:noAutofit/>
          </a:bodyPr>
          <a:lstStyle/>
          <a:p>
            <a:pPr lvl="0" rtl="0">
              <a:spcBef>
                <a:spcPts val="0"/>
              </a:spcBef>
              <a:buNone/>
            </a:pPr>
            <a:r>
              <a:t/>
            </a:r>
            <a:endParaRPr/>
          </a:p>
        </p:txBody>
      </p:sp>
      <p:sp>
        <p:nvSpPr>
          <p:cNvPr id="278" name="Shape 278"/>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it">
                <a:solidFill>
                  <a:srgbClr val="F3F3F3"/>
                </a:solidFill>
                <a:latin typeface="Oswald"/>
                <a:ea typeface="Oswald"/>
                <a:cs typeface="Oswald"/>
                <a:sym typeface="Oswald"/>
              </a:rPr>
              <a:t>Bonus Stage. Background substraction.</a:t>
            </a:r>
          </a:p>
        </p:txBody>
      </p:sp>
      <p:sp>
        <p:nvSpPr>
          <p:cNvPr id="279" name="Shape 279"/>
          <p:cNvSpPr txBox="1"/>
          <p:nvPr/>
        </p:nvSpPr>
        <p:spPr>
          <a:xfrm>
            <a:off x="0" y="1310300"/>
            <a:ext cx="9208800" cy="3829800"/>
          </a:xfrm>
          <a:prstGeom prst="rect">
            <a:avLst/>
          </a:prstGeom>
          <a:noFill/>
          <a:ln>
            <a:noFill/>
          </a:ln>
        </p:spPr>
        <p:txBody>
          <a:bodyPr anchorCtr="0" anchor="t" bIns="91425" lIns="91425" rIns="91425" tIns="91425">
            <a:noAutofit/>
          </a:bodyPr>
          <a:lstStyle/>
          <a:p>
            <a:pPr lvl="0" rtl="0">
              <a:spcBef>
                <a:spcPts val="0"/>
              </a:spcBef>
              <a:buNone/>
            </a:pPr>
            <a:r>
              <a:t/>
            </a:r>
            <a:endParaRPr sz="1200">
              <a:solidFill>
                <a:srgbClr val="FFFFFF"/>
              </a:solidFill>
            </a:endParaRPr>
          </a:p>
          <a:p>
            <a:pPr lvl="0" rtl="0">
              <a:spcBef>
                <a:spcPts val="0"/>
              </a:spcBef>
              <a:buNone/>
            </a:pPr>
            <a:r>
              <a:rPr lang="it" sz="1200">
                <a:solidFill>
                  <a:srgbClr val="FFFFFF"/>
                </a:solidFill>
              </a:rPr>
              <a:t>L’algoritmo è l’implementazione di  P. KadewTraKuPong and R. Bowden.</a:t>
            </a:r>
          </a:p>
          <a:p>
            <a:pPr lvl="0" rtl="0">
              <a:spcBef>
                <a:spcPts val="0"/>
              </a:spcBef>
              <a:buNone/>
            </a:pPr>
            <a:r>
              <a:t/>
            </a:r>
            <a:endParaRPr sz="1200">
              <a:solidFill>
                <a:srgbClr val="FFFFFF"/>
              </a:solidFill>
            </a:endParaRPr>
          </a:p>
          <a:p>
            <a:pPr lvl="0" rtl="0">
              <a:spcBef>
                <a:spcPts val="0"/>
              </a:spcBef>
              <a:buNone/>
            </a:pPr>
            <a:r>
              <a:rPr lang="it" sz="1200">
                <a:solidFill>
                  <a:srgbClr val="FFFFFF"/>
                </a:solidFill>
              </a:rPr>
              <a:t>Le funzioni che vengono utilizzate sono:</a:t>
            </a:r>
          </a:p>
          <a:p>
            <a:pPr lvl="0" rtl="0">
              <a:spcBef>
                <a:spcPts val="0"/>
              </a:spcBef>
              <a:buNone/>
            </a:pPr>
            <a:r>
              <a:rPr lang="it" sz="1200">
                <a:solidFill>
                  <a:srgbClr val="FFFFFF"/>
                </a:solidFill>
              </a:rPr>
              <a:t> </a:t>
            </a:r>
          </a:p>
          <a:p>
            <a:pPr indent="-304800" lvl="0" marL="457200" rtl="0">
              <a:spcBef>
                <a:spcPts val="0"/>
              </a:spcBef>
              <a:buClr>
                <a:srgbClr val="FFFFFF"/>
              </a:buClr>
              <a:buSzPct val="100000"/>
              <a:buFont typeface="Arial"/>
              <a:buAutoNum type="arabicPeriod"/>
            </a:pPr>
            <a:r>
              <a:rPr lang="it" sz="1200">
                <a:solidFill>
                  <a:srgbClr val="FFFFFF"/>
                </a:solidFill>
              </a:rPr>
              <a:t>opencv.startBackgroundSubtraction(history, nMixtures, backgroundRatio);  </a:t>
            </a:r>
          </a:p>
          <a:p>
            <a:pPr lvl="0" rtl="0">
              <a:spcBef>
                <a:spcPts val="0"/>
              </a:spcBef>
              <a:buNone/>
            </a:pPr>
            <a:r>
              <a:t/>
            </a:r>
            <a:endParaRPr sz="1200">
              <a:solidFill>
                <a:srgbClr val="FFFFFF"/>
              </a:solidFill>
            </a:endParaRPr>
          </a:p>
          <a:p>
            <a:pPr indent="-304800" lvl="1" marL="914400" rtl="0">
              <a:spcBef>
                <a:spcPts val="0"/>
              </a:spcBef>
              <a:buClr>
                <a:srgbClr val="FFFFFF"/>
              </a:buClr>
              <a:buSzPct val="100000"/>
              <a:buFont typeface="Arial"/>
              <a:buAutoNum type="alphaLcPeriod"/>
            </a:pPr>
            <a:r>
              <a:rPr lang="it" sz="1200">
                <a:solidFill>
                  <a:srgbClr val="FFFFFF"/>
                </a:solidFill>
              </a:rPr>
              <a:t>history 5 frame precedenti.</a:t>
            </a:r>
          </a:p>
          <a:p>
            <a:pPr indent="-304800" lvl="1" marL="914400" rtl="0">
              <a:spcBef>
                <a:spcPts val="0"/>
              </a:spcBef>
              <a:buClr>
                <a:srgbClr val="FFFFFF"/>
              </a:buClr>
              <a:buSzPct val="100000"/>
              <a:buFont typeface="Arial"/>
              <a:buAutoNum type="alphaLcPeriod"/>
            </a:pPr>
            <a:r>
              <a:rPr lang="it" sz="1200">
                <a:solidFill>
                  <a:srgbClr val="FFFFFF"/>
                </a:solidFill>
              </a:rPr>
              <a:t>nMixtures 3 o 5  rappresenta la proporzione di tempo in cui il colore di sfondo viene conteggiato ai fini della substraction.</a:t>
            </a:r>
          </a:p>
          <a:p>
            <a:pPr indent="-304800" lvl="1" marL="914400" rtl="0">
              <a:spcBef>
                <a:spcPts val="0"/>
              </a:spcBef>
              <a:buClr>
                <a:srgbClr val="FFFFFF"/>
              </a:buClr>
              <a:buSzPct val="100000"/>
              <a:buFont typeface="Arial"/>
              <a:buAutoNum type="alphaLcPeriod"/>
            </a:pPr>
            <a:r>
              <a:rPr lang="it" sz="1200">
                <a:solidFill>
                  <a:srgbClr val="FFFFFF"/>
                </a:solidFill>
              </a:rPr>
              <a:t>backgroundRatio 0.5 soglia che definisce se un elemento debba essere incluso nel modello 0.9 di default.</a:t>
            </a:r>
          </a:p>
          <a:p>
            <a:pPr indent="0" lvl="0" marL="457200" rtl="0">
              <a:spcBef>
                <a:spcPts val="0"/>
              </a:spcBef>
              <a:buNone/>
            </a:pPr>
            <a:r>
              <a:t/>
            </a:r>
            <a:endParaRPr sz="1200">
              <a:solidFill>
                <a:srgbClr val="FFFFFF"/>
              </a:solidFill>
            </a:endParaRPr>
          </a:p>
          <a:p>
            <a:pPr indent="-304800" lvl="0" marL="457200" rtl="0">
              <a:spcBef>
                <a:spcPts val="0"/>
              </a:spcBef>
              <a:buClr>
                <a:srgbClr val="FFFFFF"/>
              </a:buClr>
              <a:buSzPct val="100000"/>
              <a:buFont typeface="Arial"/>
              <a:buAutoNum type="arabicPeriod"/>
            </a:pPr>
            <a:r>
              <a:rPr lang="it" sz="1200">
                <a:solidFill>
                  <a:srgbClr val="FFFFFF"/>
                </a:solidFill>
              </a:rPr>
              <a:t>opencv.updateBackground();</a:t>
            </a:r>
          </a:p>
          <a:p>
            <a:pPr lvl="0" rtl="0">
              <a:spcBef>
                <a:spcPts val="0"/>
              </a:spcBef>
              <a:buNone/>
            </a:pPr>
            <a:r>
              <a:t/>
            </a:r>
            <a:endParaRPr sz="1200">
              <a:solidFill>
                <a:srgbClr val="FFFFFF"/>
              </a:solidFill>
            </a:endParaRPr>
          </a:p>
          <a:p>
            <a:pPr indent="-304800" lvl="0" marL="457200" rtl="0">
              <a:spcBef>
                <a:spcPts val="0"/>
              </a:spcBef>
              <a:buClr>
                <a:srgbClr val="FFFFFF"/>
              </a:buClr>
              <a:buSzPct val="100000"/>
              <a:buFont typeface="Arial"/>
              <a:buAutoNum type="arabicPeriod"/>
            </a:pPr>
            <a:r>
              <a:rPr lang="it" sz="1200">
                <a:solidFill>
                  <a:srgbClr val="FFFFFF"/>
                </a:solidFill>
              </a:rPr>
              <a:t>for (Contour contour : opencv.findContours())  contour.draw();</a:t>
            </a:r>
          </a:p>
          <a:p>
            <a:pPr lvl="0" rtl="0">
              <a:spcBef>
                <a:spcPts val="0"/>
              </a:spcBef>
              <a:buNone/>
            </a:pPr>
            <a:r>
              <a:rPr lang="it" sz="1200">
                <a:solidFill>
                  <a:srgbClr val="FFFFFF"/>
                </a:solidFill>
              </a:rPr>
              <a:t>  </a:t>
            </a:r>
          </a:p>
          <a:p>
            <a:pPr lvl="0" rtl="0">
              <a:spcBef>
                <a:spcPts val="0"/>
              </a:spcBef>
              <a:buNone/>
            </a:pPr>
            <a:r>
              <a:rPr lang="it" sz="1200">
                <a:solidFill>
                  <a:srgbClr val="FFFFFF"/>
                </a:solidFill>
              </a:rPr>
              <a:t>Con la prima funzione predisponiamo opencv alla sottrazione dello sfondo per la prima immagine.</a:t>
            </a:r>
          </a:p>
          <a:p>
            <a:pPr lvl="0" rtl="0">
              <a:spcBef>
                <a:spcPts val="0"/>
              </a:spcBef>
              <a:buNone/>
            </a:pPr>
            <a:r>
              <a:t/>
            </a:r>
            <a:endParaRPr sz="1200">
              <a:solidFill>
                <a:srgbClr val="FFFFFF"/>
              </a:solidFill>
            </a:endParaRPr>
          </a:p>
          <a:p>
            <a:pPr lvl="0" rtl="0">
              <a:spcBef>
                <a:spcPts val="0"/>
              </a:spcBef>
              <a:buNone/>
            </a:pPr>
            <a:r>
              <a:rPr lang="it" sz="1200">
                <a:solidFill>
                  <a:srgbClr val="FFFFFF"/>
                </a:solidFill>
              </a:rPr>
              <a:t>Con la seconda (da scrivere nella draw) aggiorniamo lo sfondo al nuovo fotogramma.</a:t>
            </a:r>
          </a:p>
          <a:p>
            <a:pPr lvl="0" rtl="0">
              <a:spcBef>
                <a:spcPts val="0"/>
              </a:spcBef>
              <a:buNone/>
            </a:pPr>
            <a:r>
              <a:t/>
            </a:r>
            <a:endParaRPr sz="1200">
              <a:solidFill>
                <a:srgbClr val="FFFFFF"/>
              </a:solidFill>
            </a:endParaRPr>
          </a:p>
          <a:p>
            <a:pPr lvl="0" rtl="0">
              <a:spcBef>
                <a:spcPts val="0"/>
              </a:spcBef>
              <a:buClr>
                <a:schemeClr val="dk1"/>
              </a:buClr>
              <a:buSzPct val="91666"/>
              <a:buFont typeface="Arial"/>
              <a:buNone/>
            </a:pPr>
            <a:r>
              <a:rPr lang="it" sz="1200">
                <a:solidFill>
                  <a:srgbClr val="FFFFFF"/>
                </a:solidFill>
              </a:rPr>
              <a:t>Nel terzo punto scorriamo i contorni di ciò che si muove e li stampiamo a schermo.</a:t>
            </a:r>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3" name="Shape 283"/>
        <p:cNvGrpSpPr/>
        <p:nvPr/>
      </p:nvGrpSpPr>
      <p:grpSpPr>
        <a:xfrm>
          <a:off x="0" y="0"/>
          <a:ext cx="0" cy="0"/>
          <a:chOff x="0" y="0"/>
          <a:chExt cx="0" cy="0"/>
        </a:xfrm>
      </p:grpSpPr>
      <p:sp>
        <p:nvSpPr>
          <p:cNvPr id="284" name="Shape 284"/>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lgn="ctr">
              <a:spcBef>
                <a:spcPts val="0"/>
              </a:spcBef>
              <a:buNone/>
            </a:pPr>
            <a:r>
              <a:t/>
            </a:r>
            <a:endParaRPr/>
          </a:p>
          <a:p>
            <a:pPr lvl="0" rtl="0" algn="ctr">
              <a:spcBef>
                <a:spcPts val="0"/>
              </a:spcBef>
              <a:buNone/>
            </a:pPr>
            <a:r>
              <a:t/>
            </a:r>
            <a:endParaRPr/>
          </a:p>
          <a:p>
            <a:pPr lvl="0" rtl="0">
              <a:spcBef>
                <a:spcPts val="0"/>
              </a:spcBef>
              <a:buNone/>
            </a:pPr>
            <a:r>
              <a:rPr lang="it"/>
              <a:t>sdf</a:t>
            </a:r>
          </a:p>
        </p:txBody>
      </p:sp>
      <p:sp>
        <p:nvSpPr>
          <p:cNvPr id="285" name="Shape 285"/>
          <p:cNvSpPr/>
          <p:nvPr/>
        </p:nvSpPr>
        <p:spPr>
          <a:xfrm>
            <a:off x="3600" y="-33075"/>
            <a:ext cx="9208800" cy="5176499"/>
          </a:xfrm>
          <a:prstGeom prst="rect">
            <a:avLst/>
          </a:prstGeom>
          <a:solidFill>
            <a:srgbClr val="073C6B">
              <a:alpha val="79620"/>
            </a:srgbClr>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286" name="Shape 286"/>
          <p:cNvSpPr/>
          <p:nvPr/>
        </p:nvSpPr>
        <p:spPr>
          <a:xfrm>
            <a:off x="0" y="1309650"/>
            <a:ext cx="9208800" cy="3829800"/>
          </a:xfrm>
          <a:prstGeom prst="rect">
            <a:avLst/>
          </a:prstGeom>
          <a:solidFill>
            <a:srgbClr val="000000">
              <a:alpha val="51150"/>
            </a:srgbClr>
          </a:solidFill>
          <a:ln>
            <a:noFill/>
          </a:ln>
        </p:spPr>
        <p:txBody>
          <a:bodyPr anchorCtr="0" anchor="ctr" bIns="91425" lIns="91425" rIns="91425" tIns="91425">
            <a:noAutofit/>
          </a:bodyPr>
          <a:lstStyle/>
          <a:p>
            <a:pPr lvl="0" rtl="0">
              <a:spcBef>
                <a:spcPts val="0"/>
              </a:spcBef>
              <a:buNone/>
            </a:pPr>
            <a:r>
              <a:t/>
            </a:r>
            <a:endParaRPr/>
          </a:p>
        </p:txBody>
      </p:sp>
      <p:sp>
        <p:nvSpPr>
          <p:cNvPr id="287" name="Shape 287"/>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it">
                <a:solidFill>
                  <a:srgbClr val="F3F3F3"/>
                </a:solidFill>
                <a:latin typeface="Oswald"/>
                <a:ea typeface="Oswald"/>
                <a:cs typeface="Oswald"/>
                <a:sym typeface="Oswald"/>
              </a:rPr>
              <a:t>Optical Flow - OpenCV</a:t>
            </a:r>
          </a:p>
        </p:txBody>
      </p:sp>
      <p:sp>
        <p:nvSpPr>
          <p:cNvPr id="288" name="Shape 288"/>
          <p:cNvSpPr txBox="1"/>
          <p:nvPr/>
        </p:nvSpPr>
        <p:spPr>
          <a:xfrm>
            <a:off x="0" y="1310300"/>
            <a:ext cx="9208800" cy="3598499"/>
          </a:xfrm>
          <a:prstGeom prst="rect">
            <a:avLst/>
          </a:prstGeom>
          <a:noFill/>
          <a:ln>
            <a:noFill/>
          </a:ln>
        </p:spPr>
        <p:txBody>
          <a:bodyPr anchorCtr="0" anchor="t" bIns="91425" lIns="91425" rIns="91425" tIns="91425">
            <a:noAutofit/>
          </a:bodyPr>
          <a:lstStyle/>
          <a:p>
            <a:pPr lvl="0" rtl="0">
              <a:spcBef>
                <a:spcPts val="0"/>
              </a:spcBef>
              <a:buNone/>
            </a:pPr>
            <a:r>
              <a:t/>
            </a:r>
            <a:endParaRPr>
              <a:solidFill>
                <a:srgbClr val="FFFFFF"/>
              </a:solidFill>
            </a:endParaRPr>
          </a:p>
          <a:p>
            <a:pPr lvl="0" rtl="0">
              <a:spcBef>
                <a:spcPts val="0"/>
              </a:spcBef>
              <a:buNone/>
            </a:pPr>
            <a:r>
              <a:t/>
            </a:r>
            <a:endParaRPr>
              <a:solidFill>
                <a:srgbClr val="FFFFFF"/>
              </a:solidFill>
            </a:endParaRPr>
          </a:p>
          <a:p>
            <a:pPr lvl="0" rtl="0">
              <a:spcBef>
                <a:spcPts val="0"/>
              </a:spcBef>
              <a:buNone/>
            </a:pPr>
            <a:r>
              <a:t/>
            </a:r>
            <a:endParaRPr>
              <a:solidFill>
                <a:srgbClr val="FFFFFF"/>
              </a:solidFill>
            </a:endParaRPr>
          </a:p>
          <a:p>
            <a:pPr lvl="0" rtl="0">
              <a:spcBef>
                <a:spcPts val="0"/>
              </a:spcBef>
              <a:buNone/>
            </a:pPr>
            <a:r>
              <a:t/>
            </a:r>
            <a:endParaRPr>
              <a:solidFill>
                <a:srgbClr val="FFFFFF"/>
              </a:solidFill>
            </a:endParaRPr>
          </a:p>
        </p:txBody>
      </p:sp>
      <p:pic>
        <p:nvPicPr>
          <p:cNvPr id="289" name="Shape 289"/>
          <p:cNvPicPr preferRelativeResize="0"/>
          <p:nvPr/>
        </p:nvPicPr>
        <p:blipFill>
          <a:blip r:embed="rId3">
            <a:alphaModFix/>
          </a:blip>
          <a:stretch>
            <a:fillRect/>
          </a:stretch>
        </p:blipFill>
        <p:spPr>
          <a:xfrm>
            <a:off x="6096000" y="2038350"/>
            <a:ext cx="2438400" cy="2438400"/>
          </a:xfrm>
          <a:prstGeom prst="rect">
            <a:avLst/>
          </a:prstGeom>
          <a:noFill/>
          <a:ln>
            <a:noFill/>
          </a:ln>
        </p:spPr>
      </p:pic>
      <p:sp>
        <p:nvSpPr>
          <p:cNvPr id="290" name="Shape 290"/>
          <p:cNvSpPr txBox="1"/>
          <p:nvPr/>
        </p:nvSpPr>
        <p:spPr>
          <a:xfrm>
            <a:off x="320750" y="1733750"/>
            <a:ext cx="5487300" cy="1878600"/>
          </a:xfrm>
          <a:prstGeom prst="rect">
            <a:avLst/>
          </a:prstGeom>
          <a:noFill/>
          <a:ln>
            <a:noFill/>
          </a:ln>
        </p:spPr>
        <p:txBody>
          <a:bodyPr anchorCtr="0" anchor="t" bIns="91425" lIns="91425" rIns="91425" tIns="91425">
            <a:noAutofit/>
          </a:bodyPr>
          <a:lstStyle/>
          <a:p>
            <a:pPr lvl="0" rtl="0">
              <a:spcBef>
                <a:spcPts val="0"/>
              </a:spcBef>
              <a:buClr>
                <a:schemeClr val="dk1"/>
              </a:buClr>
              <a:buSzPct val="78571"/>
              <a:buFont typeface="Arial"/>
              <a:buNone/>
            </a:pPr>
            <a:r>
              <a:rPr lang="it">
                <a:solidFill>
                  <a:srgbClr val="FFFFFF"/>
                </a:solidFill>
              </a:rPr>
              <a:t>L’Optical Flow è un concetto che considera il moto di un oggetto all'interno di una rappresentazione visuale digitale.</a:t>
            </a:r>
          </a:p>
          <a:p>
            <a:pPr lvl="0" rtl="0">
              <a:spcBef>
                <a:spcPts val="0"/>
              </a:spcBef>
              <a:buClr>
                <a:schemeClr val="dk1"/>
              </a:buClr>
              <a:buFont typeface="Arial"/>
              <a:buNone/>
            </a:pPr>
            <a:r>
              <a:t/>
            </a:r>
            <a:endParaRPr>
              <a:solidFill>
                <a:srgbClr val="FFFFFF"/>
              </a:solidFill>
            </a:endParaRPr>
          </a:p>
          <a:p>
            <a:pPr lvl="0" rtl="0">
              <a:spcBef>
                <a:spcPts val="0"/>
              </a:spcBef>
              <a:buNone/>
            </a:pPr>
            <a:r>
              <a:rPr lang="it">
                <a:solidFill>
                  <a:srgbClr val="FFFFFF"/>
                </a:solidFill>
              </a:rPr>
              <a:t>Tipicamente il moto è rappresentato come un vettore che si origina da (o termina su) un pixel ad esempio in una sequenza di frame. Lo scopo dell'Optical Flow è quello di assegnare ad ogni pixel appartenente al frame corrente un motion vector che punta verso la posizione dello stesso pixel in un frame di riferimento successivo.</a:t>
            </a:r>
          </a:p>
          <a:p>
            <a:pPr rtl="0">
              <a:spcBef>
                <a:spcPts val="0"/>
              </a:spcBef>
              <a:buNone/>
            </a:pPr>
            <a:r>
              <a:t/>
            </a:r>
            <a:endParaRPr>
              <a:solidFill>
                <a:srgbClr val="FFFFFF"/>
              </a:solidFill>
            </a:endParaRPr>
          </a:p>
          <a:p>
            <a:pPr>
              <a:spcBef>
                <a:spcPts val="0"/>
              </a:spcBef>
              <a:buNone/>
            </a:pPr>
            <a:r>
              <a:rPr lang="it">
                <a:solidFill>
                  <a:srgbClr val="FFFFFF"/>
                </a:solidFill>
              </a:rPr>
              <a:t>vedi: WIki.</a:t>
            </a:r>
          </a:p>
        </p:txBody>
      </p:sp>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4" name="Shape 294"/>
        <p:cNvGrpSpPr/>
        <p:nvPr/>
      </p:nvGrpSpPr>
      <p:grpSpPr>
        <a:xfrm>
          <a:off x="0" y="0"/>
          <a:ext cx="0" cy="0"/>
          <a:chOff x="0" y="0"/>
          <a:chExt cx="0" cy="0"/>
        </a:xfrm>
      </p:grpSpPr>
      <p:sp>
        <p:nvSpPr>
          <p:cNvPr id="295" name="Shape 295"/>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lgn="ctr">
              <a:spcBef>
                <a:spcPts val="0"/>
              </a:spcBef>
              <a:buNone/>
            </a:pPr>
            <a:r>
              <a:t/>
            </a:r>
            <a:endParaRPr/>
          </a:p>
          <a:p>
            <a:pPr lvl="0" rtl="0" algn="ctr">
              <a:spcBef>
                <a:spcPts val="0"/>
              </a:spcBef>
              <a:buNone/>
            </a:pPr>
            <a:r>
              <a:t/>
            </a:r>
            <a:endParaRPr/>
          </a:p>
          <a:p>
            <a:pPr lvl="0" rtl="0">
              <a:spcBef>
                <a:spcPts val="0"/>
              </a:spcBef>
              <a:buNone/>
            </a:pPr>
            <a:r>
              <a:rPr lang="it"/>
              <a:t>sdf</a:t>
            </a:r>
          </a:p>
        </p:txBody>
      </p:sp>
      <p:sp>
        <p:nvSpPr>
          <p:cNvPr id="296" name="Shape 296"/>
          <p:cNvSpPr/>
          <p:nvPr/>
        </p:nvSpPr>
        <p:spPr>
          <a:xfrm>
            <a:off x="3600" y="-33075"/>
            <a:ext cx="9208800" cy="5176499"/>
          </a:xfrm>
          <a:prstGeom prst="rect">
            <a:avLst/>
          </a:prstGeom>
          <a:solidFill>
            <a:srgbClr val="073C6B">
              <a:alpha val="79620"/>
            </a:srgbClr>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297" name="Shape 297"/>
          <p:cNvSpPr/>
          <p:nvPr/>
        </p:nvSpPr>
        <p:spPr>
          <a:xfrm>
            <a:off x="0" y="1309650"/>
            <a:ext cx="9208800" cy="3829800"/>
          </a:xfrm>
          <a:prstGeom prst="rect">
            <a:avLst/>
          </a:prstGeom>
          <a:solidFill>
            <a:srgbClr val="000000">
              <a:alpha val="51150"/>
            </a:srgbClr>
          </a:solidFill>
          <a:ln>
            <a:noFill/>
          </a:ln>
        </p:spPr>
        <p:txBody>
          <a:bodyPr anchorCtr="0" anchor="ctr" bIns="91425" lIns="91425" rIns="91425" tIns="91425">
            <a:noAutofit/>
          </a:bodyPr>
          <a:lstStyle/>
          <a:p>
            <a:pPr lvl="0" rtl="0">
              <a:spcBef>
                <a:spcPts val="0"/>
              </a:spcBef>
              <a:buNone/>
            </a:pPr>
            <a:r>
              <a:t/>
            </a:r>
            <a:endParaRPr/>
          </a:p>
        </p:txBody>
      </p:sp>
      <p:sp>
        <p:nvSpPr>
          <p:cNvPr id="298" name="Shape 298"/>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it">
                <a:solidFill>
                  <a:srgbClr val="F3F3F3"/>
                </a:solidFill>
                <a:latin typeface="Oswald"/>
                <a:ea typeface="Oswald"/>
                <a:cs typeface="Oswald"/>
                <a:sym typeface="Oswald"/>
              </a:rPr>
              <a:t>Optical Flow.</a:t>
            </a:r>
          </a:p>
        </p:txBody>
      </p:sp>
      <p:sp>
        <p:nvSpPr>
          <p:cNvPr id="299" name="Shape 299"/>
          <p:cNvSpPr txBox="1"/>
          <p:nvPr/>
        </p:nvSpPr>
        <p:spPr>
          <a:xfrm>
            <a:off x="0" y="1310300"/>
            <a:ext cx="9208800" cy="3598499"/>
          </a:xfrm>
          <a:prstGeom prst="rect">
            <a:avLst/>
          </a:prstGeom>
          <a:noFill/>
          <a:ln>
            <a:noFill/>
          </a:ln>
        </p:spPr>
        <p:txBody>
          <a:bodyPr anchorCtr="0" anchor="t" bIns="91425" lIns="91425" rIns="91425" tIns="91425">
            <a:noAutofit/>
          </a:bodyPr>
          <a:lstStyle/>
          <a:p>
            <a:pPr lvl="0" rtl="0">
              <a:spcBef>
                <a:spcPts val="0"/>
              </a:spcBef>
              <a:buNone/>
            </a:pPr>
            <a:r>
              <a:t/>
            </a:r>
            <a:endParaRPr>
              <a:solidFill>
                <a:srgbClr val="FFFFFF"/>
              </a:solidFill>
            </a:endParaRPr>
          </a:p>
          <a:p>
            <a:pPr lvl="0" rtl="0">
              <a:spcBef>
                <a:spcPts val="0"/>
              </a:spcBef>
              <a:buNone/>
            </a:pPr>
            <a:r>
              <a:t/>
            </a:r>
            <a:endParaRPr>
              <a:solidFill>
                <a:srgbClr val="FFFFFF"/>
              </a:solidFill>
            </a:endParaRPr>
          </a:p>
          <a:p>
            <a:pPr lvl="0" rtl="0">
              <a:spcBef>
                <a:spcPts val="0"/>
              </a:spcBef>
              <a:buNone/>
            </a:pPr>
            <a:r>
              <a:t/>
            </a:r>
            <a:endParaRPr>
              <a:solidFill>
                <a:srgbClr val="FFFFFF"/>
              </a:solidFill>
            </a:endParaRPr>
          </a:p>
          <a:p>
            <a:pPr lvl="0" rtl="0">
              <a:spcBef>
                <a:spcPts val="0"/>
              </a:spcBef>
              <a:buNone/>
            </a:pPr>
            <a:r>
              <a:t/>
            </a:r>
            <a:endParaRPr>
              <a:solidFill>
                <a:srgbClr val="FFFFFF"/>
              </a:solidFill>
            </a:endParaRPr>
          </a:p>
        </p:txBody>
      </p:sp>
      <p:sp>
        <p:nvSpPr>
          <p:cNvPr id="300" name="Shape 300"/>
          <p:cNvSpPr txBox="1"/>
          <p:nvPr/>
        </p:nvSpPr>
        <p:spPr>
          <a:xfrm>
            <a:off x="320750" y="1733750"/>
            <a:ext cx="5067899" cy="1878600"/>
          </a:xfrm>
          <a:prstGeom prst="rect">
            <a:avLst/>
          </a:prstGeom>
          <a:noFill/>
          <a:ln>
            <a:noFill/>
          </a:ln>
        </p:spPr>
        <p:txBody>
          <a:bodyPr anchorCtr="0" anchor="t" bIns="91425" lIns="91425" rIns="91425" tIns="91425">
            <a:noAutofit/>
          </a:bodyPr>
          <a:lstStyle/>
          <a:p>
            <a:pPr rtl="0">
              <a:spcBef>
                <a:spcPts val="0"/>
              </a:spcBef>
              <a:buNone/>
            </a:pPr>
            <a:r>
              <a:rPr lang="it">
                <a:solidFill>
                  <a:srgbClr val="FFFFFF"/>
                </a:solidFill>
              </a:rPr>
              <a:t>Le assunzioni alla base di questa teoria sono:</a:t>
            </a:r>
          </a:p>
          <a:p>
            <a:pPr rtl="0">
              <a:spcBef>
                <a:spcPts val="0"/>
              </a:spcBef>
              <a:buNone/>
            </a:pPr>
            <a:r>
              <a:t/>
            </a:r>
            <a:endParaRPr>
              <a:solidFill>
                <a:srgbClr val="FFFFFF"/>
              </a:solidFill>
            </a:endParaRPr>
          </a:p>
          <a:p>
            <a:pPr indent="-317500" lvl="0" marL="457200" rtl="0">
              <a:spcBef>
                <a:spcPts val="0"/>
              </a:spcBef>
              <a:buClr>
                <a:srgbClr val="FFFFFF"/>
              </a:buClr>
              <a:buSzPct val="100000"/>
              <a:buFont typeface="Arial"/>
              <a:buChar char="●"/>
            </a:pPr>
            <a:r>
              <a:rPr lang="it">
                <a:solidFill>
                  <a:srgbClr val="FFFFFF"/>
                </a:solidFill>
              </a:rPr>
              <a:t>l’intensità di un pixel non cambia tra frame consecutivi.</a:t>
            </a:r>
          </a:p>
          <a:p>
            <a:pPr lvl="0" rtl="0">
              <a:spcBef>
                <a:spcPts val="0"/>
              </a:spcBef>
              <a:buNone/>
            </a:pPr>
            <a:r>
              <a:t/>
            </a:r>
            <a:endParaRPr>
              <a:solidFill>
                <a:srgbClr val="FFFFFF"/>
              </a:solidFill>
            </a:endParaRPr>
          </a:p>
          <a:p>
            <a:pPr indent="-317500" lvl="0" marL="457200" rtl="0">
              <a:spcBef>
                <a:spcPts val="0"/>
              </a:spcBef>
              <a:buClr>
                <a:srgbClr val="FFFFFF"/>
              </a:buClr>
              <a:buSzPct val="100000"/>
              <a:buFont typeface="Arial"/>
              <a:buChar char="●"/>
            </a:pPr>
            <a:r>
              <a:rPr lang="it">
                <a:solidFill>
                  <a:srgbClr val="FFFFFF"/>
                </a:solidFill>
              </a:rPr>
              <a:t>I pixel vicini hanno movimento (motion) simile.</a:t>
            </a:r>
          </a:p>
          <a:p>
            <a:pPr rtl="0">
              <a:spcBef>
                <a:spcPts val="0"/>
              </a:spcBef>
              <a:buNone/>
            </a:pPr>
            <a:r>
              <a:t/>
            </a:r>
            <a:endParaRPr>
              <a:solidFill>
                <a:srgbClr val="FFFFFF"/>
              </a:solidFill>
            </a:endParaRPr>
          </a:p>
          <a:p>
            <a:pPr rtl="0">
              <a:spcBef>
                <a:spcPts val="0"/>
              </a:spcBef>
              <a:buNone/>
            </a:pPr>
            <a:r>
              <a:rPr lang="it">
                <a:solidFill>
                  <a:srgbClr val="FFFFFF"/>
                </a:solidFill>
              </a:rPr>
              <a:t>il metodo è anche chiamato Lucas Kanade e assume che il flisso in un vicinato locale è essenzialmente costante.</a:t>
            </a:r>
          </a:p>
          <a:p>
            <a:pPr lvl="0" rtl="0">
              <a:spcBef>
                <a:spcPts val="0"/>
              </a:spcBef>
              <a:buNone/>
            </a:pPr>
            <a:r>
              <a:t/>
            </a:r>
            <a:endParaRPr>
              <a:solidFill>
                <a:srgbClr val="FFFFFF"/>
              </a:solidFill>
            </a:endParaRPr>
          </a:p>
        </p:txBody>
      </p:sp>
      <p:pic>
        <p:nvPicPr>
          <p:cNvPr id="301" name="Shape 301"/>
          <p:cNvPicPr preferRelativeResize="0"/>
          <p:nvPr/>
        </p:nvPicPr>
        <p:blipFill>
          <a:blip r:embed="rId3">
            <a:alphaModFix/>
          </a:blip>
          <a:stretch>
            <a:fillRect/>
          </a:stretch>
        </p:blipFill>
        <p:spPr>
          <a:xfrm>
            <a:off x="5388650" y="1818225"/>
            <a:ext cx="3352800" cy="2743200"/>
          </a:xfrm>
          <a:prstGeom prst="rect">
            <a:avLst/>
          </a:prstGeom>
          <a:noFill/>
          <a:ln>
            <a:noFill/>
          </a:ln>
        </p:spPr>
      </p:pic>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5" name="Shape 305"/>
        <p:cNvGrpSpPr/>
        <p:nvPr/>
      </p:nvGrpSpPr>
      <p:grpSpPr>
        <a:xfrm>
          <a:off x="0" y="0"/>
          <a:ext cx="0" cy="0"/>
          <a:chOff x="0" y="0"/>
          <a:chExt cx="0" cy="0"/>
        </a:xfrm>
      </p:grpSpPr>
      <p:sp>
        <p:nvSpPr>
          <p:cNvPr id="306" name="Shape 306"/>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lgn="ctr">
              <a:spcBef>
                <a:spcPts val="0"/>
              </a:spcBef>
              <a:buNone/>
            </a:pPr>
            <a:r>
              <a:t/>
            </a:r>
            <a:endParaRPr/>
          </a:p>
          <a:p>
            <a:pPr lvl="0" rtl="0" algn="ctr">
              <a:spcBef>
                <a:spcPts val="0"/>
              </a:spcBef>
              <a:buNone/>
            </a:pPr>
            <a:r>
              <a:t/>
            </a:r>
            <a:endParaRPr/>
          </a:p>
          <a:p>
            <a:pPr lvl="0" rtl="0">
              <a:spcBef>
                <a:spcPts val="0"/>
              </a:spcBef>
              <a:buNone/>
            </a:pPr>
            <a:r>
              <a:rPr lang="it"/>
              <a:t>sdf</a:t>
            </a:r>
          </a:p>
        </p:txBody>
      </p:sp>
      <p:sp>
        <p:nvSpPr>
          <p:cNvPr id="307" name="Shape 307"/>
          <p:cNvSpPr/>
          <p:nvPr/>
        </p:nvSpPr>
        <p:spPr>
          <a:xfrm>
            <a:off x="3600" y="-33075"/>
            <a:ext cx="9208800" cy="5176499"/>
          </a:xfrm>
          <a:prstGeom prst="rect">
            <a:avLst/>
          </a:prstGeom>
          <a:solidFill>
            <a:srgbClr val="073C6B">
              <a:alpha val="79620"/>
            </a:srgbClr>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08" name="Shape 308"/>
          <p:cNvSpPr/>
          <p:nvPr/>
        </p:nvSpPr>
        <p:spPr>
          <a:xfrm>
            <a:off x="0" y="1309650"/>
            <a:ext cx="9208800" cy="3829800"/>
          </a:xfrm>
          <a:prstGeom prst="rect">
            <a:avLst/>
          </a:prstGeom>
          <a:solidFill>
            <a:srgbClr val="000000">
              <a:alpha val="51150"/>
            </a:srgbClr>
          </a:solidFill>
          <a:ln>
            <a:noFill/>
          </a:ln>
        </p:spPr>
        <p:txBody>
          <a:bodyPr anchorCtr="0" anchor="ctr" bIns="91425" lIns="91425" rIns="91425" tIns="91425">
            <a:noAutofit/>
          </a:bodyPr>
          <a:lstStyle/>
          <a:p>
            <a:pPr lvl="0" rtl="0">
              <a:spcBef>
                <a:spcPts val="0"/>
              </a:spcBef>
              <a:buNone/>
            </a:pPr>
            <a:r>
              <a:t/>
            </a:r>
            <a:endParaRPr/>
          </a:p>
        </p:txBody>
      </p:sp>
      <p:sp>
        <p:nvSpPr>
          <p:cNvPr id="309" name="Shape 309"/>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it">
                <a:solidFill>
                  <a:srgbClr val="F3F3F3"/>
                </a:solidFill>
                <a:latin typeface="Oswald"/>
                <a:ea typeface="Oswald"/>
                <a:cs typeface="Oswald"/>
                <a:sym typeface="Oswald"/>
              </a:rPr>
              <a:t>Fai da te. </a:t>
            </a:r>
          </a:p>
        </p:txBody>
      </p:sp>
      <p:sp>
        <p:nvSpPr>
          <p:cNvPr id="310" name="Shape 310"/>
          <p:cNvSpPr txBox="1"/>
          <p:nvPr/>
        </p:nvSpPr>
        <p:spPr>
          <a:xfrm>
            <a:off x="416400" y="1603650"/>
            <a:ext cx="5604300" cy="3598499"/>
          </a:xfrm>
          <a:prstGeom prst="rect">
            <a:avLst/>
          </a:prstGeom>
          <a:noFill/>
          <a:ln>
            <a:noFill/>
          </a:ln>
        </p:spPr>
        <p:txBody>
          <a:bodyPr anchorCtr="0" anchor="t" bIns="91425" lIns="91425" rIns="91425" tIns="91425">
            <a:noAutofit/>
          </a:bodyPr>
          <a:lstStyle/>
          <a:p>
            <a:pPr lvl="0" rtl="0">
              <a:spcBef>
                <a:spcPts val="0"/>
              </a:spcBef>
              <a:buClr>
                <a:schemeClr val="dk1"/>
              </a:buClr>
              <a:buFont typeface="Arial"/>
              <a:buNone/>
            </a:pPr>
            <a:r>
              <a:t/>
            </a:r>
            <a:endParaRPr>
              <a:solidFill>
                <a:schemeClr val="lt1"/>
              </a:solidFill>
            </a:endParaRPr>
          </a:p>
          <a:p>
            <a:pPr indent="-317500" lvl="0" marL="457200" rtl="0">
              <a:spcBef>
                <a:spcPts val="0"/>
              </a:spcBef>
              <a:buClr>
                <a:schemeClr val="lt1"/>
              </a:buClr>
              <a:buSzPct val="100000"/>
              <a:buFont typeface="Arial"/>
              <a:buChar char="●"/>
            </a:pPr>
            <a:r>
              <a:rPr lang="it">
                <a:solidFill>
                  <a:schemeClr val="lt1"/>
                </a:solidFill>
              </a:rPr>
              <a:t>Basi (quadrati, rettangoli, linea, punto, archi, ellisse)</a:t>
            </a:r>
          </a:p>
          <a:p>
            <a:pPr lvl="0" rtl="0">
              <a:spcBef>
                <a:spcPts val="0"/>
              </a:spcBef>
              <a:buClr>
                <a:schemeClr val="dk1"/>
              </a:buClr>
              <a:buFont typeface="Arial"/>
              <a:buNone/>
            </a:pPr>
            <a:r>
              <a:t/>
            </a:r>
            <a:endParaRPr>
              <a:solidFill>
                <a:schemeClr val="lt1"/>
              </a:solidFill>
            </a:endParaRPr>
          </a:p>
          <a:p>
            <a:pPr indent="-317500" lvl="0" marL="457200" rtl="0">
              <a:spcBef>
                <a:spcPts val="0"/>
              </a:spcBef>
              <a:buClr>
                <a:schemeClr val="lt1"/>
              </a:buClr>
              <a:buSzPct val="100000"/>
              <a:buFont typeface="Arial"/>
              <a:buChar char="●"/>
            </a:pPr>
            <a:r>
              <a:rPr lang="it">
                <a:solidFill>
                  <a:schemeClr val="lt1"/>
                </a:solidFill>
              </a:rPr>
              <a:t>Controllo periferiche (tastiera, mouse, arduino … )</a:t>
            </a:r>
          </a:p>
          <a:p>
            <a:pPr lvl="0" rtl="0">
              <a:spcBef>
                <a:spcPts val="0"/>
              </a:spcBef>
              <a:buClr>
                <a:schemeClr val="dk1"/>
              </a:buClr>
              <a:buFont typeface="Arial"/>
              <a:buNone/>
            </a:pPr>
            <a:r>
              <a:t/>
            </a:r>
            <a:endParaRPr>
              <a:solidFill>
                <a:schemeClr val="lt1"/>
              </a:solidFill>
            </a:endParaRPr>
          </a:p>
          <a:p>
            <a:pPr indent="-317500" lvl="0" marL="457200" rtl="0">
              <a:spcBef>
                <a:spcPts val="0"/>
              </a:spcBef>
              <a:buClr>
                <a:schemeClr val="lt1"/>
              </a:buClr>
              <a:buSzPct val="100000"/>
              <a:buFont typeface="Arial"/>
              <a:buChar char="●"/>
            </a:pPr>
            <a:r>
              <a:rPr lang="it">
                <a:solidFill>
                  <a:schemeClr val="lt1"/>
                </a:solidFill>
              </a:rPr>
              <a:t>Controllo file (apri, scrivi, salva)</a:t>
            </a:r>
          </a:p>
          <a:p>
            <a:pPr lvl="0" rtl="0">
              <a:spcBef>
                <a:spcPts val="0"/>
              </a:spcBef>
              <a:buClr>
                <a:schemeClr val="dk1"/>
              </a:buClr>
              <a:buFont typeface="Arial"/>
              <a:buNone/>
            </a:pPr>
            <a:r>
              <a:t/>
            </a:r>
            <a:endParaRPr>
              <a:solidFill>
                <a:schemeClr val="lt1"/>
              </a:solidFill>
            </a:endParaRPr>
          </a:p>
          <a:p>
            <a:pPr indent="-317500" lvl="0" marL="457200" rtl="0">
              <a:spcBef>
                <a:spcPts val="0"/>
              </a:spcBef>
              <a:buClr>
                <a:schemeClr val="lt1"/>
              </a:buClr>
              <a:buSzPct val="100000"/>
              <a:buFont typeface="Arial"/>
              <a:buChar char="●"/>
            </a:pPr>
            <a:r>
              <a:rPr lang="it">
                <a:solidFill>
                  <a:schemeClr val="lt1"/>
                </a:solidFill>
              </a:rPr>
              <a:t>Audio (registra, riproduci, crea suoni )</a:t>
            </a:r>
          </a:p>
          <a:p>
            <a:pPr lvl="0" rtl="0">
              <a:spcBef>
                <a:spcPts val="0"/>
              </a:spcBef>
              <a:buClr>
                <a:schemeClr val="dk1"/>
              </a:buClr>
              <a:buFont typeface="Arial"/>
              <a:buNone/>
            </a:pPr>
            <a:r>
              <a:t/>
            </a:r>
            <a:endParaRPr>
              <a:solidFill>
                <a:schemeClr val="lt1"/>
              </a:solidFill>
            </a:endParaRPr>
          </a:p>
          <a:p>
            <a:pPr indent="-317500" lvl="0" marL="457200" rtl="0">
              <a:spcBef>
                <a:spcPts val="0"/>
              </a:spcBef>
              <a:buClr>
                <a:schemeClr val="lt1"/>
              </a:buClr>
              <a:buSzPct val="100000"/>
              <a:buFont typeface="Arial"/>
              <a:buChar char="●"/>
            </a:pPr>
            <a:r>
              <a:rPr lang="it">
                <a:solidFill>
                  <a:schemeClr val="lt1"/>
                </a:solidFill>
              </a:rPr>
              <a:t>OpenCV library (eye, mouth, face detection … )	</a:t>
            </a:r>
          </a:p>
          <a:p>
            <a:pPr lvl="0" rtl="0">
              <a:spcBef>
                <a:spcPts val="0"/>
              </a:spcBef>
              <a:buClr>
                <a:schemeClr val="dk1"/>
              </a:buClr>
              <a:buFont typeface="Arial"/>
              <a:buNone/>
            </a:pPr>
            <a:r>
              <a:t/>
            </a:r>
            <a:endParaRPr>
              <a:solidFill>
                <a:schemeClr val="lt1"/>
              </a:solidFill>
            </a:endParaRPr>
          </a:p>
          <a:p>
            <a:pPr indent="-317500" lvl="0" marL="457200" rtl="0">
              <a:spcBef>
                <a:spcPts val="0"/>
              </a:spcBef>
              <a:buClr>
                <a:schemeClr val="lt1"/>
              </a:buClr>
              <a:buSzPct val="100000"/>
              <a:buFont typeface="Arial"/>
              <a:buChar char="●"/>
            </a:pPr>
            <a:r>
              <a:rPr lang="it">
                <a:solidFill>
                  <a:schemeClr val="lt1"/>
                </a:solidFill>
              </a:rPr>
              <a:t>e tanto altro: https://processing.org/reference/</a:t>
            </a:r>
          </a:p>
          <a:p>
            <a:pPr lvl="0" rtl="0">
              <a:spcBef>
                <a:spcPts val="0"/>
              </a:spcBef>
              <a:buClr>
                <a:schemeClr val="dk1"/>
              </a:buClr>
              <a:buFont typeface="Arial"/>
              <a:buNone/>
            </a:pPr>
            <a:r>
              <a:t/>
            </a:r>
            <a:endParaRPr>
              <a:solidFill>
                <a:schemeClr val="lt1"/>
              </a:solidFill>
            </a:endParaRPr>
          </a:p>
          <a:p>
            <a:pPr lvl="0" rtl="0">
              <a:spcBef>
                <a:spcPts val="0"/>
              </a:spcBef>
              <a:buNone/>
            </a:pPr>
            <a:r>
              <a:t/>
            </a:r>
            <a:endParaRPr>
              <a:solidFill>
                <a:srgbClr val="FFFFFF"/>
              </a:solidFill>
            </a:endParaRPr>
          </a:p>
        </p:txBody>
      </p:sp>
      <p:pic>
        <p:nvPicPr>
          <p:cNvPr id="311" name="Shape 311"/>
          <p:cNvPicPr preferRelativeResize="0"/>
          <p:nvPr/>
        </p:nvPicPr>
        <p:blipFill>
          <a:blip r:embed="rId3">
            <a:alphaModFix/>
          </a:blip>
          <a:stretch>
            <a:fillRect/>
          </a:stretch>
        </p:blipFill>
        <p:spPr>
          <a:xfrm>
            <a:off x="5954475" y="1451237"/>
            <a:ext cx="2336974" cy="1752725"/>
          </a:xfrm>
          <a:prstGeom prst="rect">
            <a:avLst/>
          </a:prstGeom>
          <a:noFill/>
          <a:ln>
            <a:noFill/>
          </a:ln>
        </p:spPr>
      </p:pic>
      <p:pic>
        <p:nvPicPr>
          <p:cNvPr id="312" name="Shape 312"/>
          <p:cNvPicPr preferRelativeResize="0"/>
          <p:nvPr/>
        </p:nvPicPr>
        <p:blipFill>
          <a:blip r:embed="rId4">
            <a:alphaModFix/>
          </a:blip>
          <a:stretch>
            <a:fillRect/>
          </a:stretch>
        </p:blipFill>
        <p:spPr>
          <a:xfrm>
            <a:off x="5811200" y="3412925"/>
            <a:ext cx="2623525" cy="1574124"/>
          </a:xfrm>
          <a:prstGeom prst="rect">
            <a:avLst/>
          </a:prstGeom>
          <a:noFill/>
          <a:ln>
            <a:noFill/>
          </a:ln>
        </p:spPr>
      </p:pic>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6" name="Shape 316"/>
        <p:cNvGrpSpPr/>
        <p:nvPr/>
      </p:nvGrpSpPr>
      <p:grpSpPr>
        <a:xfrm>
          <a:off x="0" y="0"/>
          <a:ext cx="0" cy="0"/>
          <a:chOff x="0" y="0"/>
          <a:chExt cx="0" cy="0"/>
        </a:xfrm>
      </p:grpSpPr>
      <p:sp>
        <p:nvSpPr>
          <p:cNvPr id="317" name="Shape 317"/>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lgn="ctr">
              <a:spcBef>
                <a:spcPts val="0"/>
              </a:spcBef>
              <a:buNone/>
            </a:pPr>
            <a:r>
              <a:t/>
            </a:r>
            <a:endParaRPr/>
          </a:p>
          <a:p>
            <a:pPr lvl="0" rtl="0" algn="ctr">
              <a:spcBef>
                <a:spcPts val="0"/>
              </a:spcBef>
              <a:buNone/>
            </a:pPr>
            <a:r>
              <a:t/>
            </a:r>
            <a:endParaRPr/>
          </a:p>
          <a:p>
            <a:pPr lvl="0" rtl="0">
              <a:spcBef>
                <a:spcPts val="0"/>
              </a:spcBef>
              <a:buNone/>
            </a:pPr>
            <a:r>
              <a:rPr lang="it"/>
              <a:t>sdf</a:t>
            </a:r>
          </a:p>
        </p:txBody>
      </p:sp>
      <p:sp>
        <p:nvSpPr>
          <p:cNvPr id="318" name="Shape 318"/>
          <p:cNvSpPr/>
          <p:nvPr/>
        </p:nvSpPr>
        <p:spPr>
          <a:xfrm>
            <a:off x="3600" y="-33075"/>
            <a:ext cx="9208800" cy="5176499"/>
          </a:xfrm>
          <a:prstGeom prst="rect">
            <a:avLst/>
          </a:prstGeom>
          <a:solidFill>
            <a:srgbClr val="073C6B">
              <a:alpha val="79620"/>
            </a:srgbClr>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319" name="Shape 319"/>
          <p:cNvSpPr/>
          <p:nvPr/>
        </p:nvSpPr>
        <p:spPr>
          <a:xfrm>
            <a:off x="0" y="1309650"/>
            <a:ext cx="9208800" cy="3829800"/>
          </a:xfrm>
          <a:prstGeom prst="rect">
            <a:avLst/>
          </a:prstGeom>
          <a:solidFill>
            <a:srgbClr val="000000">
              <a:alpha val="51150"/>
            </a:srgbClr>
          </a:solidFill>
          <a:ln>
            <a:noFill/>
          </a:ln>
        </p:spPr>
        <p:txBody>
          <a:bodyPr anchorCtr="0" anchor="ctr" bIns="91425" lIns="91425" rIns="91425" tIns="91425">
            <a:noAutofit/>
          </a:bodyPr>
          <a:lstStyle/>
          <a:p>
            <a:pPr lvl="0" rtl="0">
              <a:spcBef>
                <a:spcPts val="0"/>
              </a:spcBef>
              <a:buNone/>
            </a:pPr>
            <a:r>
              <a:t/>
            </a:r>
            <a:endParaRPr/>
          </a:p>
        </p:txBody>
      </p:sp>
      <p:sp>
        <p:nvSpPr>
          <p:cNvPr id="320" name="Shape 320"/>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it">
                <a:solidFill>
                  <a:srgbClr val="F3F3F3"/>
                </a:solidFill>
                <a:latin typeface="Oswald"/>
                <a:ea typeface="Oswald"/>
                <a:cs typeface="Oswald"/>
                <a:sym typeface="Oswald"/>
              </a:rPr>
              <a:t>Fai da te. Ora tocca a te. </a:t>
            </a:r>
          </a:p>
        </p:txBody>
      </p:sp>
      <p:sp>
        <p:nvSpPr>
          <p:cNvPr id="321" name="Shape 321"/>
          <p:cNvSpPr txBox="1"/>
          <p:nvPr/>
        </p:nvSpPr>
        <p:spPr>
          <a:xfrm>
            <a:off x="416400" y="1832250"/>
            <a:ext cx="5604300" cy="3598499"/>
          </a:xfrm>
          <a:prstGeom prst="rect">
            <a:avLst/>
          </a:prstGeom>
          <a:noFill/>
          <a:ln>
            <a:noFill/>
          </a:ln>
        </p:spPr>
        <p:txBody>
          <a:bodyPr anchorCtr="0" anchor="t" bIns="91425" lIns="91425" rIns="91425" tIns="91425">
            <a:noAutofit/>
          </a:bodyPr>
          <a:lstStyle/>
          <a:p>
            <a:pPr lvl="0" rtl="0">
              <a:spcBef>
                <a:spcPts val="0"/>
              </a:spcBef>
              <a:buNone/>
            </a:pPr>
            <a:r>
              <a:t/>
            </a:r>
            <a:endParaRPr>
              <a:solidFill>
                <a:srgbClr val="FFFFFF"/>
              </a:solidFill>
            </a:endParaRPr>
          </a:p>
          <a:p>
            <a:pPr indent="-317500" lvl="0" marL="457200" rtl="0">
              <a:spcBef>
                <a:spcPts val="0"/>
              </a:spcBef>
              <a:buClr>
                <a:srgbClr val="FFFFFF"/>
              </a:buClr>
              <a:buSzPct val="100000"/>
              <a:buFont typeface="Arial"/>
              <a:buChar char="●"/>
            </a:pPr>
            <a:r>
              <a:rPr lang="it">
                <a:solidFill>
                  <a:srgbClr val="FFFFFF"/>
                </a:solidFill>
              </a:rPr>
              <a:t>Giochi</a:t>
            </a:r>
          </a:p>
          <a:p>
            <a:pPr lvl="0" rtl="0">
              <a:spcBef>
                <a:spcPts val="0"/>
              </a:spcBef>
              <a:buNone/>
            </a:pPr>
            <a:r>
              <a:t/>
            </a:r>
            <a:endParaRPr>
              <a:solidFill>
                <a:srgbClr val="FFFFFF"/>
              </a:solidFill>
            </a:endParaRPr>
          </a:p>
          <a:p>
            <a:pPr indent="-317500" lvl="0" marL="457200" rtl="0">
              <a:spcBef>
                <a:spcPts val="0"/>
              </a:spcBef>
              <a:buClr>
                <a:srgbClr val="FFFFFF"/>
              </a:buClr>
              <a:buSzPct val="100000"/>
              <a:buFont typeface="Arial"/>
              <a:buChar char="●"/>
            </a:pPr>
            <a:r>
              <a:rPr lang="it">
                <a:solidFill>
                  <a:srgbClr val="FFFFFF"/>
                </a:solidFill>
              </a:rPr>
              <a:t>Utilities</a:t>
            </a:r>
          </a:p>
          <a:p>
            <a:pPr lvl="0" rtl="0">
              <a:spcBef>
                <a:spcPts val="0"/>
              </a:spcBef>
              <a:buNone/>
            </a:pPr>
            <a:r>
              <a:t/>
            </a:r>
            <a:endParaRPr>
              <a:solidFill>
                <a:srgbClr val="FFFFFF"/>
              </a:solidFill>
            </a:endParaRPr>
          </a:p>
          <a:p>
            <a:pPr indent="-317500" lvl="0" marL="457200" rtl="0">
              <a:spcBef>
                <a:spcPts val="0"/>
              </a:spcBef>
              <a:buClr>
                <a:srgbClr val="FFFFFF"/>
              </a:buClr>
              <a:buSzPct val="100000"/>
              <a:buFont typeface="Arial"/>
              <a:buChar char="●"/>
            </a:pPr>
            <a:r>
              <a:rPr lang="it">
                <a:solidFill>
                  <a:srgbClr val="FFFFFF"/>
                </a:solidFill>
              </a:rPr>
              <a:t>Software</a:t>
            </a:r>
          </a:p>
          <a:p>
            <a:pPr lvl="0" rtl="0">
              <a:spcBef>
                <a:spcPts val="0"/>
              </a:spcBef>
              <a:buNone/>
            </a:pPr>
            <a:r>
              <a:t/>
            </a:r>
            <a:endParaRPr>
              <a:solidFill>
                <a:srgbClr val="FFFFFF"/>
              </a:solidFill>
            </a:endParaRPr>
          </a:p>
          <a:p>
            <a:pPr indent="-317500" lvl="0" marL="457200" rtl="0">
              <a:spcBef>
                <a:spcPts val="0"/>
              </a:spcBef>
              <a:buClr>
                <a:srgbClr val="FFFFFF"/>
              </a:buClr>
              <a:buSzPct val="100000"/>
              <a:buFont typeface="Arial"/>
              <a:buChar char="●"/>
            </a:pPr>
            <a:r>
              <a:rPr lang="it">
                <a:solidFill>
                  <a:srgbClr val="FFFFFF"/>
                </a:solidFill>
              </a:rPr>
              <a:t>Social App</a:t>
            </a:r>
          </a:p>
          <a:p>
            <a:pPr lvl="0" rtl="0">
              <a:spcBef>
                <a:spcPts val="0"/>
              </a:spcBef>
              <a:buNone/>
            </a:pPr>
            <a:r>
              <a:t/>
            </a:r>
            <a:endParaRPr>
              <a:solidFill>
                <a:srgbClr val="FFFFFF"/>
              </a:solidFill>
            </a:endParaRPr>
          </a:p>
          <a:p>
            <a:pPr indent="-317500" lvl="0" marL="457200" rtl="0">
              <a:spcBef>
                <a:spcPts val="0"/>
              </a:spcBef>
              <a:buClr>
                <a:srgbClr val="FFFFFF"/>
              </a:buClr>
              <a:buSzPct val="100000"/>
              <a:buFont typeface="Arial"/>
              <a:buChar char="●"/>
            </a:pPr>
            <a:r>
              <a:rPr lang="it">
                <a:solidFill>
                  <a:srgbClr val="FFFFFF"/>
                </a:solidFill>
              </a:rPr>
              <a:t>Healt Care</a:t>
            </a:r>
          </a:p>
          <a:p>
            <a:pPr lvl="0" rtl="0">
              <a:spcBef>
                <a:spcPts val="0"/>
              </a:spcBef>
              <a:buNone/>
            </a:pPr>
            <a:r>
              <a:t/>
            </a:r>
            <a:endParaRPr>
              <a:solidFill>
                <a:srgbClr val="FFFFFF"/>
              </a:solidFill>
            </a:endParaRPr>
          </a:p>
          <a:p>
            <a:pPr indent="-317500" lvl="0" marL="457200" rtl="0">
              <a:spcBef>
                <a:spcPts val="0"/>
              </a:spcBef>
              <a:buClr>
                <a:srgbClr val="FFFFFF"/>
              </a:buClr>
              <a:buSzPct val="100000"/>
              <a:buFont typeface="Arial"/>
              <a:buChar char="●"/>
            </a:pPr>
            <a:r>
              <a:rPr lang="it">
                <a:solidFill>
                  <a:srgbClr val="FFFFFF"/>
                </a:solidFill>
              </a:rPr>
              <a:t>Sorveglianza</a:t>
            </a:r>
          </a:p>
          <a:p>
            <a:pPr lvl="0" rtl="0">
              <a:spcBef>
                <a:spcPts val="0"/>
              </a:spcBef>
              <a:buNone/>
            </a:pPr>
            <a:r>
              <a:t/>
            </a:r>
            <a:endParaRPr>
              <a:solidFill>
                <a:srgbClr val="FFFFFF"/>
              </a:solidFill>
            </a:endParaRPr>
          </a:p>
          <a:p>
            <a:pPr lvl="0" rtl="0">
              <a:spcBef>
                <a:spcPts val="0"/>
              </a:spcBef>
              <a:buNone/>
            </a:pPr>
            <a:r>
              <a:t/>
            </a:r>
            <a:endParaRPr>
              <a:solidFill>
                <a:srgbClr val="FFFFFF"/>
              </a:solidFill>
            </a:endParaRPr>
          </a:p>
          <a:p>
            <a:pPr lvl="0" rtl="0">
              <a:spcBef>
                <a:spcPts val="0"/>
              </a:spcBef>
              <a:buNone/>
            </a:pPr>
            <a:r>
              <a:t/>
            </a:r>
            <a:endParaRPr>
              <a:solidFill>
                <a:srgbClr val="FFFFFF"/>
              </a:solidFill>
            </a:endParaRPr>
          </a:p>
        </p:txBody>
      </p:sp>
      <p:pic>
        <p:nvPicPr>
          <p:cNvPr id="322" name="Shape 322"/>
          <p:cNvPicPr preferRelativeResize="0"/>
          <p:nvPr/>
        </p:nvPicPr>
        <p:blipFill>
          <a:blip r:embed="rId3">
            <a:alphaModFix/>
          </a:blip>
          <a:stretch>
            <a:fillRect/>
          </a:stretch>
        </p:blipFill>
        <p:spPr>
          <a:xfrm>
            <a:off x="2883618" y="2123205"/>
            <a:ext cx="2508974" cy="2202674"/>
          </a:xfrm>
          <a:prstGeom prst="rect">
            <a:avLst/>
          </a:prstGeom>
          <a:noFill/>
          <a:ln>
            <a:noFill/>
          </a:ln>
        </p:spPr>
      </p:pic>
      <p:pic>
        <p:nvPicPr>
          <p:cNvPr id="323" name="Shape 323"/>
          <p:cNvPicPr preferRelativeResize="0"/>
          <p:nvPr/>
        </p:nvPicPr>
        <p:blipFill>
          <a:blip r:embed="rId4">
            <a:alphaModFix/>
          </a:blip>
          <a:stretch>
            <a:fillRect/>
          </a:stretch>
        </p:blipFill>
        <p:spPr>
          <a:xfrm>
            <a:off x="5807525" y="3419938"/>
            <a:ext cx="2803074" cy="1587986"/>
          </a:xfrm>
          <a:prstGeom prst="rect">
            <a:avLst/>
          </a:prstGeom>
          <a:noFill/>
          <a:ln>
            <a:noFill/>
          </a:ln>
        </p:spPr>
      </p:pic>
      <p:pic>
        <p:nvPicPr>
          <p:cNvPr id="324" name="Shape 324"/>
          <p:cNvPicPr preferRelativeResize="0"/>
          <p:nvPr/>
        </p:nvPicPr>
        <p:blipFill>
          <a:blip r:embed="rId5">
            <a:alphaModFix/>
          </a:blip>
          <a:stretch>
            <a:fillRect/>
          </a:stretch>
        </p:blipFill>
        <p:spPr>
          <a:xfrm>
            <a:off x="5807525" y="1309644"/>
            <a:ext cx="2803074" cy="2002974"/>
          </a:xfrm>
          <a:prstGeom prst="rect">
            <a:avLst/>
          </a:prstGeom>
          <a:noFill/>
          <a:ln>
            <a:noFill/>
          </a:ln>
        </p:spPr>
      </p:pic>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51" name="Shape 51"/>
        <p:cNvGrpSpPr/>
        <p:nvPr/>
      </p:nvGrpSpPr>
      <p:grpSpPr>
        <a:xfrm>
          <a:off x="0" y="0"/>
          <a:ext cx="0" cy="0"/>
          <a:chOff x="0" y="0"/>
          <a:chExt cx="0" cy="0"/>
        </a:xfrm>
      </p:grpSpPr>
      <p:sp>
        <p:nvSpPr>
          <p:cNvPr id="52" name="Shape 52"/>
          <p:cNvSpPr/>
          <p:nvPr/>
        </p:nvSpPr>
        <p:spPr>
          <a:xfrm>
            <a:off x="8600" y="-16500"/>
            <a:ext cx="9208800" cy="5176499"/>
          </a:xfrm>
          <a:prstGeom prst="rect">
            <a:avLst/>
          </a:prstGeom>
          <a:solidFill>
            <a:srgbClr val="073C6B">
              <a:alpha val="79620"/>
            </a:srgbClr>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pic>
        <p:nvPicPr>
          <p:cNvPr id="53" name="Shape 53"/>
          <p:cNvPicPr preferRelativeResize="0"/>
          <p:nvPr/>
        </p:nvPicPr>
        <p:blipFill>
          <a:blip r:embed="rId4">
            <a:alphaModFix amt="49000"/>
          </a:blip>
          <a:stretch>
            <a:fillRect/>
          </a:stretch>
        </p:blipFill>
        <p:spPr>
          <a:xfrm>
            <a:off x="7699800" y="119325"/>
            <a:ext cx="1333500" cy="1333500"/>
          </a:xfrm>
          <a:prstGeom prst="rect">
            <a:avLst/>
          </a:prstGeom>
          <a:noFill/>
          <a:ln>
            <a:noFill/>
          </a:ln>
        </p:spPr>
      </p:pic>
      <p:pic>
        <p:nvPicPr>
          <p:cNvPr id="54" name="Shape 54"/>
          <p:cNvPicPr preferRelativeResize="0"/>
          <p:nvPr/>
        </p:nvPicPr>
        <p:blipFill>
          <a:blip r:embed="rId5">
            <a:alphaModFix amt="89000"/>
          </a:blip>
          <a:stretch>
            <a:fillRect/>
          </a:stretch>
        </p:blipFill>
        <p:spPr>
          <a:xfrm>
            <a:off x="151187" y="3837737"/>
            <a:ext cx="1333500" cy="1314450"/>
          </a:xfrm>
          <a:prstGeom prst="rect">
            <a:avLst/>
          </a:prstGeom>
          <a:noFill/>
          <a:ln>
            <a:noFill/>
          </a:ln>
        </p:spPr>
      </p:pic>
      <p:pic>
        <p:nvPicPr>
          <p:cNvPr id="55" name="Shape 55"/>
          <p:cNvPicPr preferRelativeResize="0"/>
          <p:nvPr/>
        </p:nvPicPr>
        <p:blipFill>
          <a:blip r:embed="rId6">
            <a:alphaModFix amt="60000"/>
          </a:blip>
          <a:stretch>
            <a:fillRect/>
          </a:stretch>
        </p:blipFill>
        <p:spPr>
          <a:xfrm>
            <a:off x="284487" y="128850"/>
            <a:ext cx="1066930" cy="1314451"/>
          </a:xfrm>
          <a:prstGeom prst="rect">
            <a:avLst/>
          </a:prstGeom>
          <a:noFill/>
          <a:ln>
            <a:noFill/>
          </a:ln>
        </p:spPr>
      </p:pic>
      <p:pic>
        <p:nvPicPr>
          <p:cNvPr id="56" name="Shape 56"/>
          <p:cNvPicPr preferRelativeResize="0"/>
          <p:nvPr/>
        </p:nvPicPr>
        <p:blipFill>
          <a:blip r:embed="rId7">
            <a:alphaModFix amt="62000"/>
          </a:blip>
          <a:stretch>
            <a:fillRect/>
          </a:stretch>
        </p:blipFill>
        <p:spPr>
          <a:xfrm>
            <a:off x="7579868" y="3506900"/>
            <a:ext cx="1571606" cy="1636524"/>
          </a:xfrm>
          <a:prstGeom prst="rect">
            <a:avLst/>
          </a:prstGeom>
          <a:noFill/>
          <a:ln>
            <a:noFill/>
          </a:ln>
        </p:spPr>
      </p:pic>
      <p:sp>
        <p:nvSpPr>
          <p:cNvPr id="57" name="Shape 57"/>
          <p:cNvSpPr/>
          <p:nvPr/>
        </p:nvSpPr>
        <p:spPr>
          <a:xfrm>
            <a:off x="2890674" y="0"/>
            <a:ext cx="3008700" cy="5143499"/>
          </a:xfrm>
          <a:prstGeom prst="rect">
            <a:avLst/>
          </a:prstGeom>
          <a:solidFill>
            <a:srgbClr val="040711">
              <a:alpha val="54230"/>
            </a:srgbClr>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a:spcBef>
                <a:spcPts val="0"/>
              </a:spcBef>
              <a:buNone/>
            </a:pPr>
            <a:r>
              <a:t/>
            </a:r>
            <a:endParaRPr/>
          </a:p>
        </p:txBody>
      </p:sp>
      <p:sp>
        <p:nvSpPr>
          <p:cNvPr id="58" name="Shape 58"/>
          <p:cNvSpPr txBox="1"/>
          <p:nvPr/>
        </p:nvSpPr>
        <p:spPr>
          <a:xfrm>
            <a:off x="3056600" y="-109275"/>
            <a:ext cx="9208800" cy="4925999"/>
          </a:xfrm>
          <a:prstGeom prst="rect">
            <a:avLst/>
          </a:prstGeom>
          <a:noFill/>
          <a:ln>
            <a:noFill/>
          </a:ln>
        </p:spPr>
        <p:txBody>
          <a:bodyPr anchorCtr="0" anchor="t" bIns="91425" lIns="91425" rIns="91425" tIns="91425">
            <a:noAutofit/>
          </a:bodyPr>
          <a:lstStyle/>
          <a:p>
            <a:pPr lvl="0" rtl="0" algn="just">
              <a:lnSpc>
                <a:spcPct val="115000"/>
              </a:lnSpc>
              <a:spcBef>
                <a:spcPts val="1000"/>
              </a:spcBef>
              <a:buNone/>
            </a:pPr>
            <a:r>
              <a:rPr lang="it" sz="1200">
                <a:solidFill>
                  <a:srgbClr val="FFFFFF"/>
                </a:solidFill>
                <a:latin typeface="Oswald"/>
                <a:ea typeface="Oswald"/>
                <a:cs typeface="Oswald"/>
                <a:sym typeface="Oswald"/>
              </a:rPr>
              <a:t>   1.	Introduzione</a:t>
            </a:r>
          </a:p>
          <a:p>
            <a:pPr indent="-304800" lvl="1" marL="914400" rtl="0">
              <a:lnSpc>
                <a:spcPct val="115000"/>
              </a:lnSpc>
              <a:spcBef>
                <a:spcPts val="1000"/>
              </a:spcBef>
              <a:buClr>
                <a:srgbClr val="FFFFFF"/>
              </a:buClr>
              <a:buSzPct val="100000"/>
              <a:buFont typeface="Oswald"/>
              <a:buAutoNum type="alphaLcPeriod"/>
            </a:pPr>
            <a:r>
              <a:rPr lang="it" sz="1200">
                <a:solidFill>
                  <a:srgbClr val="FFFFFF"/>
                </a:solidFill>
                <a:latin typeface="Oswald"/>
                <a:ea typeface="Oswald"/>
                <a:cs typeface="Oswald"/>
                <a:sym typeface="Oswald"/>
              </a:rPr>
              <a:t>Cos’è Processing</a:t>
            </a:r>
          </a:p>
          <a:p>
            <a:pPr indent="-304800" lvl="1" marL="914400" rtl="0">
              <a:lnSpc>
                <a:spcPct val="138000"/>
              </a:lnSpc>
              <a:spcBef>
                <a:spcPts val="1000"/>
              </a:spcBef>
              <a:buClr>
                <a:srgbClr val="FFFFFF"/>
              </a:buClr>
              <a:buSzPct val="100000"/>
              <a:buFont typeface="Oswald"/>
              <a:buAutoNum type="alphaLcPeriod"/>
            </a:pPr>
            <a:r>
              <a:rPr lang="it" sz="1200">
                <a:solidFill>
                  <a:srgbClr val="FFFFFF"/>
                </a:solidFill>
                <a:latin typeface="Oswald"/>
                <a:ea typeface="Oswald"/>
                <a:cs typeface="Oswald"/>
                <a:sym typeface="Oswald"/>
              </a:rPr>
              <a:t>Perché lo usiamo</a:t>
            </a:r>
          </a:p>
          <a:p>
            <a:pPr indent="-304800" lvl="1" marL="914400" rtl="0">
              <a:lnSpc>
                <a:spcPct val="138000"/>
              </a:lnSpc>
              <a:spcBef>
                <a:spcPts val="1000"/>
              </a:spcBef>
              <a:buClr>
                <a:srgbClr val="FFFFFF"/>
              </a:buClr>
              <a:buSzPct val="100000"/>
              <a:buFont typeface="Oswald"/>
              <a:buAutoNum type="alphaLcPeriod"/>
            </a:pPr>
            <a:r>
              <a:rPr lang="it" sz="1200">
                <a:solidFill>
                  <a:srgbClr val="FFFFFF"/>
                </a:solidFill>
                <a:latin typeface="Oswald"/>
                <a:ea typeface="Oswald"/>
                <a:cs typeface="Oswald"/>
                <a:sym typeface="Oswald"/>
              </a:rPr>
              <a:t>Le Basi</a:t>
            </a:r>
          </a:p>
          <a:p>
            <a:pPr indent="0" lvl="0" marL="0" rtl="0">
              <a:lnSpc>
                <a:spcPct val="115000"/>
              </a:lnSpc>
              <a:spcBef>
                <a:spcPts val="1000"/>
              </a:spcBef>
              <a:buNone/>
            </a:pPr>
            <a:r>
              <a:rPr lang="it" sz="1200">
                <a:solidFill>
                  <a:srgbClr val="FFFFFF"/>
                </a:solidFill>
                <a:latin typeface="Oswald"/>
                <a:ea typeface="Oswald"/>
                <a:cs typeface="Oswald"/>
                <a:sym typeface="Oswald"/>
              </a:rPr>
              <a:t>   2.	Primi passi</a:t>
            </a:r>
          </a:p>
          <a:p>
            <a:pPr indent="-304800" lvl="0" marL="914400" rtl="0" algn="just">
              <a:lnSpc>
                <a:spcPct val="115000"/>
              </a:lnSpc>
              <a:spcBef>
                <a:spcPts val="1000"/>
              </a:spcBef>
              <a:buClr>
                <a:srgbClr val="FFFFFF"/>
              </a:buClr>
              <a:buSzPct val="100000"/>
              <a:buFont typeface="Oswald"/>
              <a:buAutoNum type="alphaLcPeriod"/>
            </a:pPr>
            <a:r>
              <a:rPr lang="it" sz="1200">
                <a:solidFill>
                  <a:srgbClr val="FFFFFF"/>
                </a:solidFill>
                <a:latin typeface="Oswald"/>
                <a:ea typeface="Oswald"/>
                <a:cs typeface="Oswald"/>
                <a:sym typeface="Oswald"/>
              </a:rPr>
              <a:t>Configurazioni di base</a:t>
            </a:r>
          </a:p>
          <a:p>
            <a:pPr indent="-304800" lvl="0" marL="914400" rtl="0" algn="just">
              <a:lnSpc>
                <a:spcPct val="138000"/>
              </a:lnSpc>
              <a:spcBef>
                <a:spcPts val="1000"/>
              </a:spcBef>
              <a:buClr>
                <a:srgbClr val="FFFFFF"/>
              </a:buClr>
              <a:buSzPct val="100000"/>
              <a:buFont typeface="Oswald"/>
              <a:buAutoNum type="alphaLcPeriod"/>
            </a:pPr>
            <a:r>
              <a:rPr lang="it" sz="1200">
                <a:solidFill>
                  <a:srgbClr val="FFFFFF"/>
                </a:solidFill>
                <a:latin typeface="Oswald"/>
                <a:ea typeface="Oswald"/>
                <a:cs typeface="Oswald"/>
                <a:sym typeface="Oswald"/>
              </a:rPr>
              <a:t>Libreria OpenCV</a:t>
            </a:r>
          </a:p>
          <a:p>
            <a:pPr indent="-304800" lvl="0" marL="914400" rtl="0" algn="just">
              <a:lnSpc>
                <a:spcPct val="138000"/>
              </a:lnSpc>
              <a:spcBef>
                <a:spcPts val="1000"/>
              </a:spcBef>
              <a:buClr>
                <a:srgbClr val="FFFFFF"/>
              </a:buClr>
              <a:buSzPct val="100000"/>
              <a:buFont typeface="Oswald"/>
              <a:buAutoNum type="alphaLcPeriod"/>
            </a:pPr>
            <a:r>
              <a:rPr lang="it" sz="1200">
                <a:solidFill>
                  <a:srgbClr val="FFFFFF"/>
                </a:solidFill>
                <a:latin typeface="Oswald"/>
                <a:ea typeface="Oswald"/>
                <a:cs typeface="Oswald"/>
                <a:sym typeface="Oswald"/>
              </a:rPr>
              <a:t>Classificatori</a:t>
            </a:r>
          </a:p>
          <a:p>
            <a:pPr indent="-304800" lvl="0" marL="914400" rtl="0" algn="just">
              <a:lnSpc>
                <a:spcPct val="138000"/>
              </a:lnSpc>
              <a:spcBef>
                <a:spcPts val="1000"/>
              </a:spcBef>
              <a:buClr>
                <a:srgbClr val="FFFFFF"/>
              </a:buClr>
              <a:buSzPct val="100000"/>
              <a:buFont typeface="Oswald"/>
              <a:buAutoNum type="alphaLcPeriod"/>
            </a:pPr>
            <a:r>
              <a:rPr lang="it" sz="1200">
                <a:solidFill>
                  <a:srgbClr val="FFFFFF"/>
                </a:solidFill>
                <a:latin typeface="Oswald"/>
                <a:ea typeface="Oswald"/>
                <a:cs typeface="Oswald"/>
                <a:sym typeface="Oswald"/>
              </a:rPr>
              <a:t>Play with demos</a:t>
            </a:r>
          </a:p>
          <a:p>
            <a:pPr lvl="0" rtl="0" algn="just">
              <a:lnSpc>
                <a:spcPct val="115000"/>
              </a:lnSpc>
              <a:spcBef>
                <a:spcPts val="1000"/>
              </a:spcBef>
              <a:buNone/>
            </a:pPr>
            <a:r>
              <a:rPr lang="it" sz="1200">
                <a:solidFill>
                  <a:srgbClr val="FFFFFF"/>
                </a:solidFill>
                <a:latin typeface="Oswald"/>
                <a:ea typeface="Oswald"/>
                <a:cs typeface="Oswald"/>
                <a:sym typeface="Oswald"/>
              </a:rPr>
              <a:t>   3. 	Creiamo il nostro primo sketch</a:t>
            </a:r>
          </a:p>
          <a:p>
            <a:pPr indent="-304800" lvl="0" marL="914400" rtl="0" algn="just">
              <a:lnSpc>
                <a:spcPct val="115000"/>
              </a:lnSpc>
              <a:spcBef>
                <a:spcPts val="1000"/>
              </a:spcBef>
              <a:buClr>
                <a:srgbClr val="FFFFFF"/>
              </a:buClr>
              <a:buSzPct val="100000"/>
              <a:buFont typeface="Oswald"/>
              <a:buAutoNum type="alphaLcPeriod"/>
            </a:pPr>
            <a:r>
              <a:rPr lang="it" sz="1200">
                <a:solidFill>
                  <a:srgbClr val="FFFFFF"/>
                </a:solidFill>
                <a:latin typeface="Oswald"/>
                <a:ea typeface="Oswald"/>
                <a:cs typeface="Oswald"/>
                <a:sym typeface="Oswald"/>
              </a:rPr>
              <a:t>Face Detection</a:t>
            </a:r>
          </a:p>
          <a:p>
            <a:pPr indent="-304800" lvl="0" marL="914400" rtl="0" algn="just">
              <a:lnSpc>
                <a:spcPct val="138000"/>
              </a:lnSpc>
              <a:spcBef>
                <a:spcPts val="1000"/>
              </a:spcBef>
              <a:buClr>
                <a:srgbClr val="FFFFFF"/>
              </a:buClr>
              <a:buSzPct val="100000"/>
              <a:buFont typeface="Oswald"/>
              <a:buAutoNum type="alphaLcPeriod"/>
            </a:pPr>
            <a:r>
              <a:rPr lang="it" sz="1200">
                <a:solidFill>
                  <a:srgbClr val="FFFFFF"/>
                </a:solidFill>
                <a:latin typeface="Oswald"/>
                <a:ea typeface="Oswald"/>
                <a:cs typeface="Oswald"/>
                <a:sym typeface="Oswald"/>
              </a:rPr>
              <a:t>Eyes Detection</a:t>
            </a:r>
          </a:p>
          <a:p>
            <a:pPr indent="-304800" lvl="0" marL="914400" rtl="0" algn="just">
              <a:lnSpc>
                <a:spcPct val="138000"/>
              </a:lnSpc>
              <a:spcBef>
                <a:spcPts val="1000"/>
              </a:spcBef>
              <a:buClr>
                <a:srgbClr val="FFFFFF"/>
              </a:buClr>
              <a:buSzPct val="100000"/>
              <a:buFont typeface="Oswald"/>
              <a:buAutoNum type="alphaLcPeriod"/>
            </a:pPr>
            <a:r>
              <a:rPr lang="it" sz="1200">
                <a:solidFill>
                  <a:srgbClr val="FFFFFF"/>
                </a:solidFill>
                <a:latin typeface="Oswald"/>
                <a:ea typeface="Oswald"/>
                <a:cs typeface="Oswald"/>
                <a:sym typeface="Oswald"/>
              </a:rPr>
              <a:t>Mouth Detection</a:t>
            </a:r>
          </a:p>
          <a:p>
            <a:pPr indent="-304800" lvl="0" marL="914400" rtl="0" algn="just">
              <a:lnSpc>
                <a:spcPct val="138000"/>
              </a:lnSpc>
              <a:spcBef>
                <a:spcPts val="1000"/>
              </a:spcBef>
              <a:buClr>
                <a:srgbClr val="FFFFFF"/>
              </a:buClr>
              <a:buSzPct val="100000"/>
              <a:buFont typeface="Oswald"/>
              <a:buAutoNum type="alphaLcPeriod"/>
            </a:pPr>
            <a:r>
              <a:rPr lang="it" sz="1200">
                <a:solidFill>
                  <a:srgbClr val="FFFFFF"/>
                </a:solidFill>
                <a:latin typeface="Oswald"/>
                <a:ea typeface="Oswald"/>
                <a:cs typeface="Oswald"/>
                <a:sym typeface="Oswald"/>
              </a:rPr>
              <a:t>Background substraction</a:t>
            </a:r>
          </a:p>
          <a:p>
            <a:pPr indent="-304800" lvl="0" marL="914400" rtl="0" algn="just">
              <a:lnSpc>
                <a:spcPct val="138000"/>
              </a:lnSpc>
              <a:spcBef>
                <a:spcPts val="1000"/>
              </a:spcBef>
              <a:buClr>
                <a:srgbClr val="FFFFFF"/>
              </a:buClr>
              <a:buSzPct val="100000"/>
              <a:buFont typeface="Oswald"/>
              <a:buAutoNum type="alphaLcPeriod"/>
            </a:pPr>
            <a:r>
              <a:rPr lang="it" sz="1200">
                <a:solidFill>
                  <a:srgbClr val="FFFFFF"/>
                </a:solidFill>
                <a:latin typeface="Oswald"/>
                <a:ea typeface="Oswald"/>
                <a:cs typeface="Oswald"/>
                <a:sym typeface="Oswald"/>
              </a:rPr>
              <a:t>Optical Flow</a:t>
            </a:r>
          </a:p>
          <a:p>
            <a:pPr indent="0" lvl="0" marL="0" rtl="0" algn="just">
              <a:lnSpc>
                <a:spcPct val="115000"/>
              </a:lnSpc>
              <a:spcBef>
                <a:spcPts val="1000"/>
              </a:spcBef>
              <a:buNone/>
            </a:pPr>
            <a:r>
              <a:rPr lang="it" sz="1200">
                <a:solidFill>
                  <a:srgbClr val="FFFFFF"/>
                </a:solidFill>
                <a:latin typeface="Oswald"/>
                <a:ea typeface="Oswald"/>
                <a:cs typeface="Oswald"/>
                <a:sym typeface="Oswald"/>
              </a:rPr>
              <a:t>   4.	Fai da te</a:t>
            </a:r>
          </a:p>
          <a:p>
            <a:pPr indent="-304800" lvl="0" marL="914400" rtl="0" algn="just">
              <a:lnSpc>
                <a:spcPct val="115000"/>
              </a:lnSpc>
              <a:spcBef>
                <a:spcPts val="1000"/>
              </a:spcBef>
              <a:buClr>
                <a:srgbClr val="FFFFFF"/>
              </a:buClr>
              <a:buSzPct val="100000"/>
              <a:buFont typeface="Oswald"/>
              <a:buAutoNum type="alphaLcPeriod"/>
            </a:pPr>
            <a:r>
              <a:rPr lang="it" sz="1200">
                <a:solidFill>
                  <a:srgbClr val="FFFFFF"/>
                </a:solidFill>
                <a:latin typeface="Oswald"/>
                <a:ea typeface="Oswald"/>
                <a:cs typeface="Oswald"/>
                <a:sym typeface="Oswald"/>
              </a:rPr>
              <a:t>Ora tocca a te</a:t>
            </a:r>
          </a:p>
          <a:p>
            <a:pPr indent="-304800" lvl="0" marL="914400" rtl="0" algn="just">
              <a:lnSpc>
                <a:spcPct val="138000"/>
              </a:lnSpc>
              <a:spcBef>
                <a:spcPts val="1000"/>
              </a:spcBef>
              <a:buClr>
                <a:srgbClr val="FFFFFF"/>
              </a:buClr>
              <a:buSzPct val="100000"/>
              <a:buFont typeface="Oswald"/>
              <a:buAutoNum type="alphaLcPeriod"/>
            </a:pPr>
            <a:r>
              <a:rPr lang="it" sz="1200">
                <a:solidFill>
                  <a:srgbClr val="FFFFFF"/>
                </a:solidFill>
                <a:latin typeface="Oswald"/>
                <a:ea typeface="Oswald"/>
                <a:cs typeface="Oswald"/>
                <a:sym typeface="Oswald"/>
              </a:rPr>
              <a:t>Creazione di applicazione</a:t>
            </a:r>
          </a:p>
          <a:p>
            <a:pPr indent="0" lvl="0" marL="0" rtl="0">
              <a:spcBef>
                <a:spcPts val="0"/>
              </a:spcBef>
              <a:buNone/>
            </a:pPr>
            <a:r>
              <a:t/>
            </a:r>
            <a:endParaRPr sz="1200">
              <a:solidFill>
                <a:srgbClr val="FFFFFF"/>
              </a:solidFill>
              <a:latin typeface="Oswald"/>
              <a:ea typeface="Oswald"/>
              <a:cs typeface="Oswald"/>
              <a:sym typeface="Oswald"/>
            </a:endParaRPr>
          </a:p>
        </p:txBody>
      </p:sp>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 name="Shape 62"/>
        <p:cNvGrpSpPr/>
        <p:nvPr/>
      </p:nvGrpSpPr>
      <p:grpSpPr>
        <a:xfrm>
          <a:off x="0" y="0"/>
          <a:ext cx="0" cy="0"/>
          <a:chOff x="0" y="0"/>
          <a:chExt cx="0" cy="0"/>
        </a:xfrm>
      </p:grpSpPr>
      <p:sp>
        <p:nvSpPr>
          <p:cNvPr id="63" name="Shape 63"/>
          <p:cNvSpPr txBox="1"/>
          <p:nvPr>
            <p:ph idx="1" type="body"/>
          </p:nvPr>
        </p:nvSpPr>
        <p:spPr>
          <a:xfrm>
            <a:off x="457200" y="1200150"/>
            <a:ext cx="8229600" cy="3725699"/>
          </a:xfrm>
          <a:prstGeom prst="rect">
            <a:avLst/>
          </a:prstGeom>
        </p:spPr>
        <p:txBody>
          <a:bodyPr anchorCtr="0" anchor="t" bIns="91425" lIns="91425" rIns="91425" tIns="91425">
            <a:noAutofit/>
          </a:bodyPr>
          <a:lstStyle/>
          <a:p>
            <a:pPr rtl="0" algn="ctr">
              <a:spcBef>
                <a:spcPts val="0"/>
              </a:spcBef>
              <a:buNone/>
            </a:pPr>
            <a:r>
              <a:t/>
            </a:r>
            <a:endParaRPr/>
          </a:p>
          <a:p>
            <a:pPr rtl="0" algn="ctr">
              <a:spcBef>
                <a:spcPts val="0"/>
              </a:spcBef>
              <a:buNone/>
            </a:pPr>
            <a:r>
              <a:t/>
            </a:r>
            <a:endParaRPr/>
          </a:p>
          <a:p>
            <a:pPr>
              <a:spcBef>
                <a:spcPts val="0"/>
              </a:spcBef>
              <a:buNone/>
            </a:pPr>
            <a:r>
              <a:rPr lang="it"/>
              <a:t>sdf</a:t>
            </a:r>
          </a:p>
        </p:txBody>
      </p:sp>
      <p:sp>
        <p:nvSpPr>
          <p:cNvPr id="64" name="Shape 64"/>
          <p:cNvSpPr/>
          <p:nvPr/>
        </p:nvSpPr>
        <p:spPr>
          <a:xfrm>
            <a:off x="3600" y="-33075"/>
            <a:ext cx="9208800" cy="5176499"/>
          </a:xfrm>
          <a:prstGeom prst="rect">
            <a:avLst/>
          </a:prstGeom>
          <a:solidFill>
            <a:srgbClr val="073C6B">
              <a:alpha val="79620"/>
            </a:srgbClr>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65" name="Shape 65"/>
          <p:cNvSpPr/>
          <p:nvPr/>
        </p:nvSpPr>
        <p:spPr>
          <a:xfrm>
            <a:off x="0" y="1309650"/>
            <a:ext cx="9208800" cy="3829800"/>
          </a:xfrm>
          <a:prstGeom prst="rect">
            <a:avLst/>
          </a:prstGeom>
          <a:solidFill>
            <a:srgbClr val="000000">
              <a:alpha val="51150"/>
            </a:srgbClr>
          </a:solidFill>
          <a:ln>
            <a:noFill/>
          </a:ln>
        </p:spPr>
        <p:txBody>
          <a:bodyPr anchorCtr="0" anchor="ctr" bIns="91425" lIns="91425" rIns="91425" tIns="91425">
            <a:noAutofit/>
          </a:bodyPr>
          <a:lstStyle/>
          <a:p>
            <a:pPr lvl="0" rtl="0">
              <a:spcBef>
                <a:spcPts val="0"/>
              </a:spcBef>
              <a:buClr>
                <a:srgbClr val="000000"/>
              </a:buClr>
              <a:buFont typeface="Arial"/>
              <a:buNone/>
            </a:pPr>
            <a:r>
              <a:t/>
            </a:r>
            <a:endParaRPr/>
          </a:p>
        </p:txBody>
      </p:sp>
      <p:sp>
        <p:nvSpPr>
          <p:cNvPr id="66" name="Shape 66"/>
          <p:cNvSpPr txBox="1"/>
          <p:nvPr/>
        </p:nvSpPr>
        <p:spPr>
          <a:xfrm>
            <a:off x="11400" y="0"/>
            <a:ext cx="9208800" cy="1883399"/>
          </a:xfrm>
          <a:prstGeom prst="rect">
            <a:avLst/>
          </a:prstGeom>
          <a:noFill/>
          <a:ln>
            <a:noFill/>
          </a:ln>
        </p:spPr>
        <p:txBody>
          <a:bodyPr anchorCtr="0" anchor="t" bIns="91425" lIns="91425" rIns="91425" tIns="91425">
            <a:noAutofit/>
          </a:bodyPr>
          <a:lstStyle/>
          <a:p>
            <a:pPr lvl="0" rtl="0">
              <a:spcBef>
                <a:spcPts val="0"/>
              </a:spcBef>
              <a:buNone/>
            </a:pPr>
            <a:r>
              <a:t/>
            </a:r>
            <a:endParaRPr sz="1800">
              <a:solidFill>
                <a:srgbClr val="F3F3F3"/>
              </a:solidFill>
              <a:latin typeface="Consolas"/>
              <a:ea typeface="Consolas"/>
              <a:cs typeface="Consolas"/>
              <a:sym typeface="Consolas"/>
            </a:endParaRPr>
          </a:p>
        </p:txBody>
      </p:sp>
      <p:sp>
        <p:nvSpPr>
          <p:cNvPr id="67" name="Shape 67"/>
          <p:cNvSpPr txBox="1"/>
          <p:nvPr/>
        </p:nvSpPr>
        <p:spPr>
          <a:xfrm>
            <a:off x="689100" y="1549525"/>
            <a:ext cx="7765799" cy="3158699"/>
          </a:xfrm>
          <a:prstGeom prst="rect">
            <a:avLst/>
          </a:prstGeom>
          <a:noFill/>
          <a:ln>
            <a:noFill/>
          </a:ln>
        </p:spPr>
        <p:txBody>
          <a:bodyPr anchorCtr="0" anchor="t" bIns="91425" lIns="91425" rIns="91425" tIns="91425">
            <a:noAutofit/>
          </a:bodyPr>
          <a:lstStyle/>
          <a:p>
            <a:pPr lvl="0" rtl="0" algn="just">
              <a:lnSpc>
                <a:spcPct val="115000"/>
              </a:lnSpc>
              <a:spcBef>
                <a:spcPts val="600"/>
              </a:spcBef>
              <a:spcAft>
                <a:spcPts val="600"/>
              </a:spcAft>
              <a:buClr>
                <a:schemeClr val="dk1"/>
              </a:buClr>
              <a:buSzPct val="61111"/>
              <a:buFont typeface="Arial"/>
              <a:buNone/>
            </a:pPr>
            <a:r>
              <a:rPr lang="it" sz="1800">
                <a:solidFill>
                  <a:srgbClr val="FFFFFF"/>
                </a:solidFill>
              </a:rPr>
              <a:t>Processing è un </a:t>
            </a:r>
            <a:r>
              <a:rPr lang="it" sz="1800">
                <a:solidFill>
                  <a:srgbClr val="FFFFFF"/>
                </a:solidFill>
                <a:hlinkClick r:id="rId3"/>
              </a:rPr>
              <a:t>linguaggio di programmazione</a:t>
            </a:r>
            <a:r>
              <a:rPr lang="it" sz="1800">
                <a:solidFill>
                  <a:srgbClr val="FFFFFF"/>
                </a:solidFill>
              </a:rPr>
              <a:t> che consente di sviluppare diverse applicazioni come giochi, animazioni e contenuti interattivi. Eredita completamente la sintassi, i comandi e il paradigma di </a:t>
            </a:r>
            <a:r>
              <a:rPr lang="it" sz="1800">
                <a:solidFill>
                  <a:srgbClr val="FFFFFF"/>
                </a:solidFill>
                <a:hlinkClick r:id="rId4"/>
              </a:rPr>
              <a:t>programmazione orientata agli oggetti</a:t>
            </a:r>
            <a:r>
              <a:rPr lang="it" sz="1800">
                <a:solidFill>
                  <a:srgbClr val="FFFFFF"/>
                </a:solidFill>
              </a:rPr>
              <a:t> dal linguaggio </a:t>
            </a:r>
            <a:r>
              <a:rPr lang="it" sz="1800">
                <a:solidFill>
                  <a:srgbClr val="FFFFFF"/>
                </a:solidFill>
                <a:hlinkClick r:id="rId5"/>
              </a:rPr>
              <a:t>Java</a:t>
            </a:r>
            <a:r>
              <a:rPr lang="it" sz="1800">
                <a:solidFill>
                  <a:srgbClr val="FFFFFF"/>
                </a:solidFill>
              </a:rPr>
              <a:t> ma in più mette a disposizione numerose funzioni ad alto livello per gestire facilmente gli aspetti grafici e multimediali.</a:t>
            </a:r>
          </a:p>
          <a:p>
            <a:pPr lvl="0" rtl="0" algn="just">
              <a:lnSpc>
                <a:spcPct val="115000"/>
              </a:lnSpc>
              <a:spcBef>
                <a:spcPts val="600"/>
              </a:spcBef>
              <a:spcAft>
                <a:spcPts val="600"/>
              </a:spcAft>
              <a:buClr>
                <a:schemeClr val="dk1"/>
              </a:buClr>
              <a:buSzPct val="61111"/>
              <a:buFont typeface="Arial"/>
              <a:buNone/>
            </a:pPr>
            <a:r>
              <a:rPr lang="it" sz="1800">
                <a:solidFill>
                  <a:srgbClr val="FFFFFF"/>
                </a:solidFill>
              </a:rPr>
              <a:t>È distribuito sotto la </a:t>
            </a:r>
            <a:r>
              <a:rPr lang="it" sz="1800">
                <a:solidFill>
                  <a:srgbClr val="FFFFFF"/>
                </a:solidFill>
                <a:hlinkClick r:id="rId6"/>
              </a:rPr>
              <a:t>licenza libera</a:t>
            </a:r>
            <a:r>
              <a:rPr lang="it" sz="1800">
                <a:solidFill>
                  <a:srgbClr val="FFFFFF"/>
                </a:solidFill>
              </a:rPr>
              <a:t> </a:t>
            </a:r>
            <a:r>
              <a:rPr i="1" lang="it" sz="1800">
                <a:solidFill>
                  <a:srgbClr val="FFFFFF"/>
                </a:solidFill>
                <a:hlinkClick r:id="rId7"/>
              </a:rPr>
              <a:t>GNU General Public License</a:t>
            </a:r>
            <a:r>
              <a:rPr lang="it" sz="1800">
                <a:solidFill>
                  <a:srgbClr val="FFFFFF"/>
                </a:solidFill>
              </a:rPr>
              <a:t> ed è supportato dai sistemi operativi </a:t>
            </a:r>
            <a:r>
              <a:rPr lang="it" sz="1800">
                <a:solidFill>
                  <a:srgbClr val="FFFFFF"/>
                </a:solidFill>
                <a:hlinkClick r:id="rId8"/>
              </a:rPr>
              <a:t>Linux</a:t>
            </a:r>
            <a:r>
              <a:rPr lang="it" sz="1800">
                <a:solidFill>
                  <a:srgbClr val="FFFFFF"/>
                </a:solidFill>
              </a:rPr>
              <a:t>, </a:t>
            </a:r>
            <a:r>
              <a:rPr lang="it" sz="1800">
                <a:solidFill>
                  <a:srgbClr val="FFFFFF"/>
                </a:solidFill>
                <a:hlinkClick r:id="rId9"/>
              </a:rPr>
              <a:t>Mac OS X</a:t>
            </a:r>
            <a:r>
              <a:rPr lang="it" sz="1800">
                <a:solidFill>
                  <a:srgbClr val="FFFFFF"/>
                </a:solidFill>
              </a:rPr>
              <a:t> e </a:t>
            </a:r>
            <a:r>
              <a:rPr lang="it" sz="1800">
                <a:solidFill>
                  <a:srgbClr val="FFFFFF"/>
                </a:solidFill>
                <a:hlinkClick r:id="rId10"/>
              </a:rPr>
              <a:t>Microsoft Windows (e da poco anche IOs e Android). </a:t>
            </a:r>
            <a:r>
              <a:rPr i="1" lang="it" sz="1800">
                <a:solidFill>
                  <a:srgbClr val="FFFFFF"/>
                </a:solidFill>
                <a:hlinkClick r:id="rId11"/>
              </a:rPr>
              <a:t>vedi: Wiki.</a:t>
            </a:r>
          </a:p>
          <a:p>
            <a:pPr algn="just">
              <a:lnSpc>
                <a:spcPct val="115000"/>
              </a:lnSpc>
              <a:spcBef>
                <a:spcPts val="0"/>
              </a:spcBef>
              <a:buNone/>
            </a:pPr>
            <a:r>
              <a:t/>
            </a:r>
            <a:endParaRPr sz="1700">
              <a:solidFill>
                <a:srgbClr val="FFFFFF"/>
              </a:solidFill>
            </a:endParaRPr>
          </a:p>
        </p:txBody>
      </p:sp>
      <p:sp>
        <p:nvSpPr>
          <p:cNvPr id="68" name="Shape 68"/>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it">
                <a:solidFill>
                  <a:srgbClr val="F3F3F3"/>
                </a:solidFill>
                <a:latin typeface="Oswald"/>
                <a:ea typeface="Oswald"/>
                <a:cs typeface="Oswald"/>
                <a:sym typeface="Oswald"/>
              </a:rPr>
              <a:t>Introduzione. Cos’è Processing.</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 name="Shape 72"/>
        <p:cNvGrpSpPr/>
        <p:nvPr/>
      </p:nvGrpSpPr>
      <p:grpSpPr>
        <a:xfrm>
          <a:off x="0" y="0"/>
          <a:ext cx="0" cy="0"/>
          <a:chOff x="0" y="0"/>
          <a:chExt cx="0" cy="0"/>
        </a:xfrm>
      </p:grpSpPr>
      <p:sp>
        <p:nvSpPr>
          <p:cNvPr id="73" name="Shape 73"/>
          <p:cNvSpPr/>
          <p:nvPr/>
        </p:nvSpPr>
        <p:spPr>
          <a:xfrm>
            <a:off x="3600" y="-33075"/>
            <a:ext cx="9208800" cy="5176499"/>
          </a:xfrm>
          <a:prstGeom prst="rect">
            <a:avLst/>
          </a:prstGeom>
          <a:solidFill>
            <a:srgbClr val="073C6B">
              <a:alpha val="79620"/>
            </a:srgbClr>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74" name="Shape 74"/>
          <p:cNvSpPr/>
          <p:nvPr/>
        </p:nvSpPr>
        <p:spPr>
          <a:xfrm>
            <a:off x="0" y="1309650"/>
            <a:ext cx="9208800" cy="3829800"/>
          </a:xfrm>
          <a:prstGeom prst="rect">
            <a:avLst/>
          </a:prstGeom>
          <a:solidFill>
            <a:srgbClr val="000000">
              <a:alpha val="51150"/>
            </a:srgbClr>
          </a:solidFill>
          <a:ln>
            <a:noFill/>
          </a:ln>
        </p:spPr>
        <p:txBody>
          <a:bodyPr anchorCtr="0" anchor="ctr" bIns="91425" lIns="91425" rIns="91425" tIns="91425">
            <a:noAutofit/>
          </a:bodyPr>
          <a:lstStyle/>
          <a:p>
            <a:pPr lvl="0" rtl="0">
              <a:spcBef>
                <a:spcPts val="0"/>
              </a:spcBef>
              <a:buClr>
                <a:srgbClr val="000000"/>
              </a:buClr>
              <a:buFont typeface="Arial"/>
              <a:buNone/>
            </a:pPr>
            <a:r>
              <a:t/>
            </a:r>
            <a:endParaRPr/>
          </a:p>
        </p:txBody>
      </p:sp>
      <p:sp>
        <p:nvSpPr>
          <p:cNvPr id="75" name="Shape 75"/>
          <p:cNvSpPr txBox="1"/>
          <p:nvPr/>
        </p:nvSpPr>
        <p:spPr>
          <a:xfrm>
            <a:off x="0" y="-11450"/>
            <a:ext cx="9208800" cy="1321200"/>
          </a:xfrm>
          <a:prstGeom prst="rect">
            <a:avLst/>
          </a:prstGeom>
          <a:noFill/>
          <a:ln>
            <a:noFill/>
          </a:ln>
        </p:spPr>
        <p:txBody>
          <a:bodyPr anchorCtr="0" anchor="t" bIns="91425" lIns="91425" rIns="91425" tIns="91425">
            <a:noAutofit/>
          </a:bodyPr>
          <a:lstStyle/>
          <a:p>
            <a:pPr>
              <a:spcBef>
                <a:spcPts val="0"/>
              </a:spcBef>
              <a:buNone/>
            </a:pPr>
            <a:r>
              <a:t/>
            </a:r>
            <a:endParaRPr/>
          </a:p>
        </p:txBody>
      </p:sp>
      <p:sp>
        <p:nvSpPr>
          <p:cNvPr id="76" name="Shape 76"/>
          <p:cNvSpPr txBox="1"/>
          <p:nvPr>
            <p:ph type="title"/>
          </p:nvPr>
        </p:nvSpPr>
        <p:spPr>
          <a:xfrm>
            <a:off x="457200" y="205978"/>
            <a:ext cx="8229600" cy="857400"/>
          </a:xfrm>
          <a:prstGeom prst="rect">
            <a:avLst/>
          </a:prstGeom>
        </p:spPr>
        <p:txBody>
          <a:bodyPr anchorCtr="0" anchor="b" bIns="91425" lIns="91425" rIns="91425" tIns="91425">
            <a:noAutofit/>
          </a:bodyPr>
          <a:lstStyle/>
          <a:p>
            <a:pPr>
              <a:spcBef>
                <a:spcPts val="0"/>
              </a:spcBef>
              <a:buNone/>
            </a:pPr>
            <a:r>
              <a:rPr lang="it">
                <a:solidFill>
                  <a:srgbClr val="F3F3F3"/>
                </a:solidFill>
                <a:latin typeface="Oswald"/>
                <a:ea typeface="Oswald"/>
                <a:cs typeface="Oswald"/>
                <a:sym typeface="Oswald"/>
              </a:rPr>
              <a:t>Introduzione. Perché usarlo.</a:t>
            </a:r>
          </a:p>
        </p:txBody>
      </p:sp>
      <p:sp>
        <p:nvSpPr>
          <p:cNvPr id="77" name="Shape 77"/>
          <p:cNvSpPr txBox="1"/>
          <p:nvPr/>
        </p:nvSpPr>
        <p:spPr>
          <a:xfrm>
            <a:off x="305850" y="1681975"/>
            <a:ext cx="2965499" cy="2759100"/>
          </a:xfrm>
          <a:prstGeom prst="rect">
            <a:avLst/>
          </a:prstGeom>
          <a:noFill/>
          <a:ln>
            <a:noFill/>
          </a:ln>
        </p:spPr>
        <p:txBody>
          <a:bodyPr anchorCtr="0" anchor="t" bIns="91425" lIns="91425" rIns="91425" tIns="91425">
            <a:noAutofit/>
          </a:bodyPr>
          <a:lstStyle/>
          <a:p>
            <a:pPr indent="-342900" lvl="0" marL="457200" rtl="0">
              <a:spcBef>
                <a:spcPts val="0"/>
              </a:spcBef>
              <a:buClr>
                <a:srgbClr val="FFFFFF"/>
              </a:buClr>
              <a:buSzPct val="100000"/>
              <a:buFont typeface="Arial"/>
              <a:buChar char="●"/>
            </a:pPr>
            <a:r>
              <a:rPr lang="it" sz="1800">
                <a:solidFill>
                  <a:srgbClr val="FFFFFF"/>
                </a:solidFill>
              </a:rPr>
              <a:t>Versatile</a:t>
            </a:r>
          </a:p>
          <a:p>
            <a:pPr rtl="0">
              <a:spcBef>
                <a:spcPts val="0"/>
              </a:spcBef>
              <a:buNone/>
            </a:pPr>
            <a:r>
              <a:t/>
            </a:r>
            <a:endParaRPr sz="1800">
              <a:solidFill>
                <a:srgbClr val="FFFFFF"/>
              </a:solidFill>
            </a:endParaRPr>
          </a:p>
          <a:p>
            <a:pPr lvl="0" rtl="0">
              <a:spcBef>
                <a:spcPts val="0"/>
              </a:spcBef>
              <a:buNone/>
            </a:pPr>
            <a:r>
              <a:t/>
            </a:r>
            <a:endParaRPr sz="1800">
              <a:solidFill>
                <a:srgbClr val="FFFFFF"/>
              </a:solidFill>
            </a:endParaRPr>
          </a:p>
          <a:p>
            <a:pPr indent="-342900" lvl="0" marL="457200" rtl="0">
              <a:spcBef>
                <a:spcPts val="0"/>
              </a:spcBef>
              <a:buClr>
                <a:srgbClr val="FFFFFF"/>
              </a:buClr>
              <a:buSzPct val="100000"/>
              <a:buFont typeface="Arial"/>
              <a:buChar char="●"/>
            </a:pPr>
            <a:r>
              <a:rPr lang="it" sz="1800">
                <a:solidFill>
                  <a:srgbClr val="FFFFFF"/>
                </a:solidFill>
              </a:rPr>
              <a:t>Intuitivo</a:t>
            </a:r>
          </a:p>
          <a:p>
            <a:pPr rtl="0">
              <a:spcBef>
                <a:spcPts val="0"/>
              </a:spcBef>
              <a:buNone/>
            </a:pPr>
            <a:r>
              <a:t/>
            </a:r>
            <a:endParaRPr sz="1800">
              <a:solidFill>
                <a:srgbClr val="FFFFFF"/>
              </a:solidFill>
            </a:endParaRPr>
          </a:p>
          <a:p>
            <a:pPr lvl="0" rtl="0">
              <a:spcBef>
                <a:spcPts val="0"/>
              </a:spcBef>
              <a:buNone/>
            </a:pPr>
            <a:r>
              <a:t/>
            </a:r>
            <a:endParaRPr sz="1800">
              <a:solidFill>
                <a:srgbClr val="FFFFFF"/>
              </a:solidFill>
            </a:endParaRPr>
          </a:p>
          <a:p>
            <a:pPr indent="-342900" lvl="0" marL="457200" rtl="0">
              <a:spcBef>
                <a:spcPts val="0"/>
              </a:spcBef>
              <a:buClr>
                <a:srgbClr val="FFFFFF"/>
              </a:buClr>
              <a:buSzPct val="100000"/>
              <a:buFont typeface="Arial"/>
              <a:buChar char="●"/>
            </a:pPr>
            <a:r>
              <a:rPr lang="it" sz="1800">
                <a:solidFill>
                  <a:srgbClr val="FFFFFF"/>
                </a:solidFill>
              </a:rPr>
              <a:t>Multi Piattaforma</a:t>
            </a:r>
          </a:p>
          <a:p>
            <a:pPr rtl="0">
              <a:spcBef>
                <a:spcPts val="0"/>
              </a:spcBef>
              <a:buNone/>
            </a:pPr>
            <a:r>
              <a:t/>
            </a:r>
            <a:endParaRPr sz="1800">
              <a:solidFill>
                <a:srgbClr val="FFFFFF"/>
              </a:solidFill>
            </a:endParaRPr>
          </a:p>
          <a:p>
            <a:pPr lvl="0" rtl="0">
              <a:spcBef>
                <a:spcPts val="0"/>
              </a:spcBef>
              <a:buNone/>
            </a:pPr>
            <a:r>
              <a:t/>
            </a:r>
            <a:endParaRPr sz="1800">
              <a:solidFill>
                <a:srgbClr val="FFFFFF"/>
              </a:solidFill>
            </a:endParaRPr>
          </a:p>
          <a:p>
            <a:pPr indent="-342900" lvl="0" marL="457200" rtl="0">
              <a:spcBef>
                <a:spcPts val="0"/>
              </a:spcBef>
              <a:buClr>
                <a:srgbClr val="FFFFFF"/>
              </a:buClr>
              <a:buSzPct val="100000"/>
              <a:buFont typeface="Arial"/>
              <a:buChar char="●"/>
            </a:pPr>
            <a:r>
              <a:rPr lang="it" sz="1800">
                <a:solidFill>
                  <a:srgbClr val="FFFFFF"/>
                </a:solidFill>
              </a:rPr>
              <a:t>Vasta community</a:t>
            </a:r>
          </a:p>
          <a:p>
            <a:pPr lvl="0">
              <a:spcBef>
                <a:spcPts val="0"/>
              </a:spcBef>
              <a:buNone/>
            </a:pPr>
            <a:r>
              <a:t/>
            </a:r>
            <a:endParaRPr sz="1800">
              <a:solidFill>
                <a:srgbClr val="FFFFFF"/>
              </a:solidFill>
            </a:endParaRPr>
          </a:p>
        </p:txBody>
      </p:sp>
      <p:sp>
        <p:nvSpPr>
          <p:cNvPr id="78" name="Shape 78"/>
          <p:cNvSpPr txBox="1"/>
          <p:nvPr/>
        </p:nvSpPr>
        <p:spPr>
          <a:xfrm>
            <a:off x="5106450" y="1605775"/>
            <a:ext cx="4026000" cy="2759100"/>
          </a:xfrm>
          <a:prstGeom prst="rect">
            <a:avLst/>
          </a:prstGeom>
          <a:noFill/>
          <a:ln>
            <a:noFill/>
          </a:ln>
        </p:spPr>
        <p:txBody>
          <a:bodyPr anchorCtr="0" anchor="t" bIns="91425" lIns="91425" rIns="91425" tIns="91425">
            <a:noAutofit/>
          </a:bodyPr>
          <a:lstStyle/>
          <a:p>
            <a:pPr rtl="0">
              <a:spcBef>
                <a:spcPts val="0"/>
              </a:spcBef>
              <a:buNone/>
            </a:pPr>
            <a:r>
              <a:rPr lang="it" sz="1800">
                <a:solidFill>
                  <a:srgbClr val="FFFFFF"/>
                </a:solidFill>
              </a:rPr>
              <a:t>Audio, Video, Arduino, Kinect … </a:t>
            </a:r>
          </a:p>
          <a:p>
            <a:pPr rtl="0">
              <a:spcBef>
                <a:spcPts val="0"/>
              </a:spcBef>
              <a:buNone/>
            </a:pPr>
            <a:r>
              <a:t/>
            </a:r>
            <a:endParaRPr sz="1800">
              <a:solidFill>
                <a:srgbClr val="FFFFFF"/>
              </a:solidFill>
            </a:endParaRPr>
          </a:p>
          <a:p>
            <a:pPr lvl="0" rtl="0">
              <a:spcBef>
                <a:spcPts val="0"/>
              </a:spcBef>
              <a:buNone/>
            </a:pPr>
            <a:r>
              <a:t/>
            </a:r>
            <a:endParaRPr sz="1800">
              <a:solidFill>
                <a:srgbClr val="FFFFFF"/>
              </a:solidFill>
            </a:endParaRPr>
          </a:p>
          <a:p>
            <a:pPr lvl="0" rtl="0">
              <a:spcBef>
                <a:spcPts val="0"/>
              </a:spcBef>
              <a:buNone/>
            </a:pPr>
            <a:r>
              <a:rPr lang="it" sz="1800">
                <a:solidFill>
                  <a:srgbClr val="FFFFFF"/>
                </a:solidFill>
              </a:rPr>
              <a:t>Funzionalità di supporto.</a:t>
            </a:r>
          </a:p>
          <a:p>
            <a:pPr lvl="0" rtl="0">
              <a:spcBef>
                <a:spcPts val="0"/>
              </a:spcBef>
              <a:buNone/>
            </a:pPr>
            <a:r>
              <a:t/>
            </a:r>
            <a:endParaRPr sz="1800">
              <a:solidFill>
                <a:srgbClr val="FFFFFF"/>
              </a:solidFill>
            </a:endParaRPr>
          </a:p>
          <a:p>
            <a:pPr lvl="0" rtl="0">
              <a:spcBef>
                <a:spcPts val="0"/>
              </a:spcBef>
              <a:buNone/>
            </a:pPr>
            <a:r>
              <a:t/>
            </a:r>
            <a:endParaRPr sz="1800">
              <a:solidFill>
                <a:srgbClr val="FFFFFF"/>
              </a:solidFill>
            </a:endParaRPr>
          </a:p>
          <a:p>
            <a:pPr lvl="0" rtl="0">
              <a:spcBef>
                <a:spcPts val="0"/>
              </a:spcBef>
              <a:buNone/>
            </a:pPr>
            <a:r>
              <a:rPr lang="it" sz="1800">
                <a:solidFill>
                  <a:srgbClr val="FFFFFF"/>
                </a:solidFill>
              </a:rPr>
              <a:t>Mac, Windows, Linux, Android.</a:t>
            </a:r>
          </a:p>
          <a:p>
            <a:pPr lvl="0" rtl="0">
              <a:spcBef>
                <a:spcPts val="0"/>
              </a:spcBef>
              <a:buNone/>
            </a:pPr>
            <a:r>
              <a:t/>
            </a:r>
            <a:endParaRPr sz="1800">
              <a:solidFill>
                <a:srgbClr val="FFFFFF"/>
              </a:solidFill>
            </a:endParaRPr>
          </a:p>
          <a:p>
            <a:pPr lvl="0" rtl="0">
              <a:spcBef>
                <a:spcPts val="0"/>
              </a:spcBef>
              <a:buNone/>
            </a:pPr>
            <a:r>
              <a:rPr lang="it" sz="1800">
                <a:solidFill>
                  <a:srgbClr val="FFFFFF"/>
                </a:solidFill>
              </a:rPr>
              <a:t>openProcessing.org, learningProcessing.com, processing.org.</a:t>
            </a:r>
          </a:p>
          <a:p>
            <a:pPr lvl="0" rtl="0">
              <a:spcBef>
                <a:spcPts val="0"/>
              </a:spcBef>
              <a:buNone/>
            </a:pPr>
            <a:r>
              <a:t/>
            </a:r>
            <a:endParaRPr sz="1800">
              <a:solidFill>
                <a:srgbClr val="FFFFFF"/>
              </a:solidFill>
            </a:endParaRPr>
          </a:p>
        </p:txBody>
      </p:sp>
      <p:cxnSp>
        <p:nvCxnSpPr>
          <p:cNvPr id="79" name="Shape 79"/>
          <p:cNvCxnSpPr/>
          <p:nvPr/>
        </p:nvCxnSpPr>
        <p:spPr>
          <a:xfrm flipH="1" rot="10800000">
            <a:off x="2966975" y="1890249"/>
            <a:ext cx="1844399" cy="22800"/>
          </a:xfrm>
          <a:prstGeom prst="straightConnector1">
            <a:avLst/>
          </a:prstGeom>
          <a:noFill/>
          <a:ln cap="flat" cmpd="sng" w="19050">
            <a:solidFill>
              <a:srgbClr val="93C47D"/>
            </a:solidFill>
            <a:prstDash val="solid"/>
            <a:round/>
            <a:headEnd len="lg" w="lg" type="none"/>
            <a:tailEnd len="lg" w="lg" type="triangle"/>
          </a:ln>
        </p:spPr>
      </p:cxnSp>
      <p:cxnSp>
        <p:nvCxnSpPr>
          <p:cNvPr id="80" name="Shape 80"/>
          <p:cNvCxnSpPr/>
          <p:nvPr/>
        </p:nvCxnSpPr>
        <p:spPr>
          <a:xfrm flipH="1" rot="10800000">
            <a:off x="2966975" y="2728449"/>
            <a:ext cx="1844399" cy="22800"/>
          </a:xfrm>
          <a:prstGeom prst="straightConnector1">
            <a:avLst/>
          </a:prstGeom>
          <a:noFill/>
          <a:ln cap="flat" cmpd="sng" w="19050">
            <a:solidFill>
              <a:srgbClr val="93C47D"/>
            </a:solidFill>
            <a:prstDash val="solid"/>
            <a:round/>
            <a:headEnd len="lg" w="lg" type="none"/>
            <a:tailEnd len="lg" w="lg" type="triangle"/>
          </a:ln>
        </p:spPr>
      </p:cxnSp>
      <p:cxnSp>
        <p:nvCxnSpPr>
          <p:cNvPr id="81" name="Shape 81"/>
          <p:cNvCxnSpPr/>
          <p:nvPr/>
        </p:nvCxnSpPr>
        <p:spPr>
          <a:xfrm flipH="1" rot="10800000">
            <a:off x="2966975" y="3566649"/>
            <a:ext cx="1844399" cy="22800"/>
          </a:xfrm>
          <a:prstGeom prst="straightConnector1">
            <a:avLst/>
          </a:prstGeom>
          <a:noFill/>
          <a:ln cap="flat" cmpd="sng" w="19050">
            <a:solidFill>
              <a:srgbClr val="93C47D"/>
            </a:solidFill>
            <a:prstDash val="solid"/>
            <a:round/>
            <a:headEnd len="lg" w="lg" type="none"/>
            <a:tailEnd len="lg" w="lg" type="triangle"/>
          </a:ln>
        </p:spPr>
      </p:cxnSp>
      <p:cxnSp>
        <p:nvCxnSpPr>
          <p:cNvPr id="82" name="Shape 82"/>
          <p:cNvCxnSpPr/>
          <p:nvPr/>
        </p:nvCxnSpPr>
        <p:spPr>
          <a:xfrm flipH="1" rot="10800000">
            <a:off x="2966975" y="4404849"/>
            <a:ext cx="1844399" cy="22800"/>
          </a:xfrm>
          <a:prstGeom prst="straightConnector1">
            <a:avLst/>
          </a:prstGeom>
          <a:noFill/>
          <a:ln cap="flat" cmpd="sng" w="19050">
            <a:solidFill>
              <a:srgbClr val="93C47D"/>
            </a:solidFill>
            <a:prstDash val="solid"/>
            <a:round/>
            <a:headEnd len="lg" w="lg" type="none"/>
            <a:tailEnd len="lg" w="lg" type="triangle"/>
          </a:ln>
        </p:spPr>
      </p:cxn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 name="Shape 86"/>
        <p:cNvGrpSpPr/>
        <p:nvPr/>
      </p:nvGrpSpPr>
      <p:grpSpPr>
        <a:xfrm>
          <a:off x="0" y="0"/>
          <a:ext cx="0" cy="0"/>
          <a:chOff x="0" y="0"/>
          <a:chExt cx="0" cy="0"/>
        </a:xfrm>
      </p:grpSpPr>
      <p:sp>
        <p:nvSpPr>
          <p:cNvPr id="87" name="Shape 87"/>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lgn="ctr">
              <a:spcBef>
                <a:spcPts val="0"/>
              </a:spcBef>
              <a:buNone/>
            </a:pPr>
            <a:r>
              <a:t/>
            </a:r>
            <a:endParaRPr/>
          </a:p>
          <a:p>
            <a:pPr lvl="0" rtl="0" algn="ctr">
              <a:spcBef>
                <a:spcPts val="0"/>
              </a:spcBef>
              <a:buNone/>
            </a:pPr>
            <a:r>
              <a:t/>
            </a:r>
            <a:endParaRPr/>
          </a:p>
          <a:p>
            <a:pPr lvl="0" rtl="0">
              <a:spcBef>
                <a:spcPts val="0"/>
              </a:spcBef>
              <a:buNone/>
            </a:pPr>
            <a:r>
              <a:rPr lang="it"/>
              <a:t>sdf</a:t>
            </a:r>
          </a:p>
        </p:txBody>
      </p:sp>
      <p:sp>
        <p:nvSpPr>
          <p:cNvPr id="88" name="Shape 88"/>
          <p:cNvSpPr/>
          <p:nvPr/>
        </p:nvSpPr>
        <p:spPr>
          <a:xfrm>
            <a:off x="3600" y="-33075"/>
            <a:ext cx="9208800" cy="5176499"/>
          </a:xfrm>
          <a:prstGeom prst="rect">
            <a:avLst/>
          </a:prstGeom>
          <a:solidFill>
            <a:srgbClr val="073C6B">
              <a:alpha val="79620"/>
            </a:srgbClr>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89" name="Shape 89"/>
          <p:cNvSpPr/>
          <p:nvPr/>
        </p:nvSpPr>
        <p:spPr>
          <a:xfrm>
            <a:off x="3600" y="1313625"/>
            <a:ext cx="9208800" cy="3829800"/>
          </a:xfrm>
          <a:prstGeom prst="rect">
            <a:avLst/>
          </a:prstGeom>
          <a:solidFill>
            <a:srgbClr val="000000">
              <a:alpha val="51150"/>
            </a:srgbClr>
          </a:solidFill>
          <a:ln>
            <a:noFill/>
          </a:ln>
        </p:spPr>
        <p:txBody>
          <a:bodyPr anchorCtr="0" anchor="ctr" bIns="91425" lIns="91425" rIns="91425" tIns="91425">
            <a:noAutofit/>
          </a:bodyPr>
          <a:lstStyle/>
          <a:p>
            <a:pPr lvl="0" rtl="0">
              <a:spcBef>
                <a:spcPts val="0"/>
              </a:spcBef>
              <a:buNone/>
            </a:pPr>
            <a:r>
              <a:t/>
            </a:r>
            <a:endParaRPr/>
          </a:p>
        </p:txBody>
      </p:sp>
      <p:sp>
        <p:nvSpPr>
          <p:cNvPr id="90" name="Shape 90"/>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it">
                <a:solidFill>
                  <a:srgbClr val="F3F3F3"/>
                </a:solidFill>
                <a:latin typeface="Oswald"/>
                <a:ea typeface="Oswald"/>
                <a:cs typeface="Oswald"/>
                <a:sym typeface="Oswald"/>
              </a:rPr>
              <a:t>Introduzione. Le Basi.</a:t>
            </a:r>
          </a:p>
        </p:txBody>
      </p:sp>
      <p:sp>
        <p:nvSpPr>
          <p:cNvPr id="91" name="Shape 91"/>
          <p:cNvSpPr txBox="1"/>
          <p:nvPr/>
        </p:nvSpPr>
        <p:spPr>
          <a:xfrm>
            <a:off x="160800" y="1618425"/>
            <a:ext cx="4708199" cy="2073300"/>
          </a:xfrm>
          <a:prstGeom prst="rect">
            <a:avLst/>
          </a:prstGeom>
          <a:noFill/>
          <a:ln>
            <a:noFill/>
          </a:ln>
        </p:spPr>
        <p:txBody>
          <a:bodyPr anchorCtr="0" anchor="t" bIns="91425" lIns="91425" rIns="91425" tIns="91425">
            <a:noAutofit/>
          </a:bodyPr>
          <a:lstStyle/>
          <a:p>
            <a:pPr indent="0" marL="457200" rtl="0" algn="just">
              <a:spcBef>
                <a:spcPts val="0"/>
              </a:spcBef>
              <a:buNone/>
            </a:pPr>
            <a:r>
              <a:rPr b="1" lang="it">
                <a:solidFill>
                  <a:srgbClr val="FFFFFF"/>
                </a:solidFill>
              </a:rPr>
              <a:t>      Funzioni principali:</a:t>
            </a:r>
          </a:p>
          <a:p>
            <a:pPr rtl="0" algn="just">
              <a:spcBef>
                <a:spcPts val="0"/>
              </a:spcBef>
              <a:buNone/>
            </a:pPr>
            <a:r>
              <a:t/>
            </a:r>
            <a:endParaRPr>
              <a:solidFill>
                <a:srgbClr val="FFFFFF"/>
              </a:solidFill>
            </a:endParaRPr>
          </a:p>
          <a:p>
            <a:pPr indent="-317500" lvl="0" marL="914400" rtl="0" algn="just">
              <a:spcBef>
                <a:spcPts val="0"/>
              </a:spcBef>
              <a:buClr>
                <a:srgbClr val="FFFFFF"/>
              </a:buClr>
              <a:buSzPct val="100000"/>
              <a:buFont typeface="Arial"/>
              <a:buChar char="●"/>
            </a:pPr>
            <a:r>
              <a:rPr b="1" lang="it">
                <a:solidFill>
                  <a:srgbClr val="FFFFFF"/>
                </a:solidFill>
              </a:rPr>
              <a:t>setup</a:t>
            </a:r>
            <a:r>
              <a:rPr lang="it">
                <a:solidFill>
                  <a:srgbClr val="FFFFFF"/>
                </a:solidFill>
              </a:rPr>
              <a:t>: funzione che viene eseguita una sola volta. Viene utilizzata solitamente per inizializzare gli oggetti e viene chiamata all’inizio del programma.</a:t>
            </a:r>
          </a:p>
          <a:p>
            <a:pPr lvl="0" rtl="0" algn="just">
              <a:spcBef>
                <a:spcPts val="0"/>
              </a:spcBef>
              <a:buNone/>
            </a:pPr>
            <a:r>
              <a:t/>
            </a:r>
            <a:endParaRPr>
              <a:solidFill>
                <a:srgbClr val="FFFFFF"/>
              </a:solidFill>
            </a:endParaRPr>
          </a:p>
          <a:p>
            <a:pPr indent="-317500" lvl="0" marL="914400" rtl="0" algn="just">
              <a:spcBef>
                <a:spcPts val="0"/>
              </a:spcBef>
              <a:buClr>
                <a:srgbClr val="FFFFFF"/>
              </a:buClr>
              <a:buSzPct val="100000"/>
              <a:buFont typeface="Arial"/>
              <a:buChar char="●"/>
            </a:pPr>
            <a:r>
              <a:rPr b="1" lang="it">
                <a:solidFill>
                  <a:srgbClr val="FFFFFF"/>
                </a:solidFill>
              </a:rPr>
              <a:t>draw</a:t>
            </a:r>
            <a:r>
              <a:rPr lang="it">
                <a:solidFill>
                  <a:srgbClr val="FFFFFF"/>
                </a:solidFill>
              </a:rPr>
              <a:t>: funzione che viene eseguita ciclicamente per la durata del programma.</a:t>
            </a:r>
          </a:p>
          <a:p>
            <a:pPr indent="0" lvl="0" marL="914400" rtl="0" algn="just">
              <a:spcBef>
                <a:spcPts val="0"/>
              </a:spcBef>
              <a:buNone/>
            </a:pPr>
            <a:r>
              <a:rPr lang="it">
                <a:solidFill>
                  <a:srgbClr val="FFFFFF"/>
                </a:solidFill>
              </a:rPr>
              <a:t>Grazie alle fuzioni noLoop()  e loop(), si può disattivare o riattivare il ciclo.</a:t>
            </a:r>
          </a:p>
          <a:p>
            <a:pPr rtl="0" algn="just">
              <a:spcBef>
                <a:spcPts val="0"/>
              </a:spcBef>
              <a:buNone/>
            </a:pPr>
            <a:r>
              <a:rPr lang="it">
                <a:solidFill>
                  <a:srgbClr val="FFFFFF"/>
                </a:solidFill>
              </a:rPr>
              <a:t>		</a:t>
            </a:r>
          </a:p>
          <a:p>
            <a:pPr rtl="0" algn="just">
              <a:spcBef>
                <a:spcPts val="0"/>
              </a:spcBef>
              <a:buNone/>
            </a:pPr>
            <a:r>
              <a:t/>
            </a:r>
            <a:endParaRPr b="1">
              <a:solidFill>
                <a:srgbClr val="FFFFFF"/>
              </a:solidFill>
            </a:endParaRPr>
          </a:p>
          <a:p>
            <a:pPr lvl="0" rtl="0" algn="just">
              <a:spcBef>
                <a:spcPts val="0"/>
              </a:spcBef>
              <a:buNone/>
            </a:pPr>
            <a:r>
              <a:rPr b="1" lang="it">
                <a:solidFill>
                  <a:srgbClr val="FFFFFF"/>
                </a:solidFill>
              </a:rPr>
              <a:t>Ricorda:</a:t>
            </a:r>
            <a:r>
              <a:rPr lang="it">
                <a:solidFill>
                  <a:srgbClr val="FFFFFF"/>
                </a:solidFill>
              </a:rPr>
              <a:t> Gli oggetti dichiarati nella funzione setup non sono visibili nella draw, quindi, dichiara le variabili globalmente (all’esterno delle funzioni).</a:t>
            </a:r>
          </a:p>
        </p:txBody>
      </p:sp>
      <p:sp>
        <p:nvSpPr>
          <p:cNvPr id="92" name="Shape 92"/>
          <p:cNvSpPr txBox="1"/>
          <p:nvPr/>
        </p:nvSpPr>
        <p:spPr>
          <a:xfrm>
            <a:off x="4736800" y="2749575"/>
            <a:ext cx="4039500" cy="2073300"/>
          </a:xfrm>
          <a:prstGeom prst="rect">
            <a:avLst/>
          </a:prstGeom>
          <a:noFill/>
          <a:ln>
            <a:noFill/>
          </a:ln>
        </p:spPr>
        <p:txBody>
          <a:bodyPr anchorCtr="0" anchor="t" bIns="91425" lIns="91425" rIns="91425" tIns="91425">
            <a:noAutofit/>
          </a:bodyPr>
          <a:lstStyle/>
          <a:p>
            <a:pPr indent="457200" lvl="0" marL="914400" rtl="0">
              <a:lnSpc>
                <a:spcPct val="160000"/>
              </a:lnSpc>
              <a:spcBef>
                <a:spcPts val="1500"/>
              </a:spcBef>
              <a:buNone/>
            </a:pPr>
            <a:r>
              <a:t/>
            </a:r>
            <a:endParaRPr>
              <a:solidFill>
                <a:srgbClr val="FFFFFF"/>
              </a:solidFill>
            </a:endParaRPr>
          </a:p>
          <a:p>
            <a:pPr indent="-317500" lvl="0" marL="914400" rtl="0">
              <a:spcBef>
                <a:spcPts val="0"/>
              </a:spcBef>
              <a:buClr>
                <a:srgbClr val="FFFFFF"/>
              </a:buClr>
              <a:buSzPct val="100000"/>
              <a:buFont typeface="Arial"/>
              <a:buChar char="●"/>
            </a:pPr>
            <a:r>
              <a:rPr lang="it">
                <a:solidFill>
                  <a:srgbClr val="FFFFFF"/>
                </a:solidFill>
                <a:hlinkClick r:id="rId3"/>
              </a:rPr>
              <a:t>arc(a,b,c,d,strart,stop)</a:t>
            </a:r>
          </a:p>
          <a:p>
            <a:pPr indent="-317500" lvl="0" marL="914400" rtl="0">
              <a:spcBef>
                <a:spcPts val="0"/>
              </a:spcBef>
              <a:buClr>
                <a:srgbClr val="000000"/>
              </a:buClr>
              <a:buFont typeface="Arial"/>
              <a:buChar char="●"/>
            </a:pPr>
            <a:r>
              <a:t/>
            </a:r>
            <a:endParaRPr/>
          </a:p>
          <a:p>
            <a:pPr indent="-317500" lvl="0" marL="914400" rtl="0">
              <a:spcBef>
                <a:spcPts val="0"/>
              </a:spcBef>
              <a:buClr>
                <a:srgbClr val="FFFFFF"/>
              </a:buClr>
              <a:buSzPct val="100000"/>
              <a:buFont typeface="Arial"/>
              <a:buChar char="●"/>
            </a:pPr>
            <a:r>
              <a:rPr lang="it">
                <a:solidFill>
                  <a:srgbClr val="FFFFFF"/>
                </a:solidFill>
                <a:hlinkClick r:id="rId4"/>
              </a:rPr>
              <a:t>ellipse( x1, x2, width, height)</a:t>
            </a:r>
          </a:p>
          <a:p>
            <a:pPr indent="-317500" lvl="0" marL="914400" rtl="0">
              <a:spcBef>
                <a:spcPts val="0"/>
              </a:spcBef>
              <a:buClr>
                <a:srgbClr val="000000"/>
              </a:buClr>
              <a:buFont typeface="Arial"/>
              <a:buChar char="●"/>
            </a:pPr>
            <a:r>
              <a:t/>
            </a:r>
            <a:endParaRPr/>
          </a:p>
          <a:p>
            <a:pPr indent="-317500" lvl="0" marL="914400" rtl="0">
              <a:spcBef>
                <a:spcPts val="0"/>
              </a:spcBef>
              <a:buClr>
                <a:srgbClr val="FFFFFF"/>
              </a:buClr>
              <a:buSzPct val="100000"/>
              <a:buFont typeface="Arial"/>
              <a:buChar char="●"/>
            </a:pPr>
            <a:r>
              <a:rPr lang="it">
                <a:solidFill>
                  <a:srgbClr val="FFFFFF"/>
                </a:solidFill>
                <a:hlinkClick r:id="rId5"/>
              </a:rPr>
              <a:t>line( x1, x2, y1, y2)</a:t>
            </a:r>
          </a:p>
          <a:p>
            <a:pPr lvl="0" rtl="0">
              <a:spcBef>
                <a:spcPts val="0"/>
              </a:spcBef>
              <a:buNone/>
            </a:pPr>
            <a:r>
              <a:t/>
            </a:r>
            <a:endParaRPr/>
          </a:p>
          <a:p>
            <a:pPr indent="-317500" lvl="0" marL="914400" rtl="0">
              <a:spcBef>
                <a:spcPts val="0"/>
              </a:spcBef>
              <a:buClr>
                <a:srgbClr val="FFFFFF"/>
              </a:buClr>
              <a:buSzPct val="100000"/>
              <a:buFont typeface="Arial"/>
              <a:buChar char="●"/>
            </a:pPr>
            <a:r>
              <a:rPr lang="it">
                <a:solidFill>
                  <a:srgbClr val="FFFFFF"/>
                </a:solidFill>
                <a:hlinkClick r:id="rId6"/>
              </a:rPr>
              <a:t>point( x1, y1)</a:t>
            </a:r>
          </a:p>
        </p:txBody>
      </p:sp>
      <p:sp>
        <p:nvSpPr>
          <p:cNvPr id="93" name="Shape 93"/>
          <p:cNvSpPr txBox="1"/>
          <p:nvPr/>
        </p:nvSpPr>
        <p:spPr>
          <a:xfrm>
            <a:off x="4724400" y="2034600"/>
            <a:ext cx="4051800" cy="1683899"/>
          </a:xfrm>
          <a:prstGeom prst="rect">
            <a:avLst/>
          </a:prstGeom>
          <a:noFill/>
          <a:ln>
            <a:noFill/>
          </a:ln>
        </p:spPr>
        <p:txBody>
          <a:bodyPr anchorCtr="0" anchor="t" bIns="91425" lIns="91425" rIns="91425" tIns="91425">
            <a:noAutofit/>
          </a:bodyPr>
          <a:lstStyle/>
          <a:p>
            <a:pPr indent="-317500" lvl="0" marL="914400" rtl="0">
              <a:spcBef>
                <a:spcPts val="0"/>
              </a:spcBef>
              <a:buClr>
                <a:srgbClr val="FFFFFF"/>
              </a:buClr>
              <a:buSzPct val="100000"/>
              <a:buFont typeface="Arial"/>
              <a:buChar char="●"/>
            </a:pPr>
            <a:r>
              <a:rPr lang="it">
                <a:solidFill>
                  <a:srgbClr val="FFFFFF"/>
                </a:solidFill>
                <a:hlinkClick r:id="rId7"/>
              </a:rPr>
              <a:t>quad( x1, x2, x3, x4, y1, y2, y3, y4)</a:t>
            </a:r>
          </a:p>
          <a:p>
            <a:pPr lvl="0" rtl="0">
              <a:spcBef>
                <a:spcPts val="0"/>
              </a:spcBef>
              <a:buNone/>
            </a:pPr>
            <a:r>
              <a:t/>
            </a:r>
            <a:endParaRPr>
              <a:solidFill>
                <a:schemeClr val="dk1"/>
              </a:solidFill>
            </a:endParaRPr>
          </a:p>
          <a:p>
            <a:pPr indent="-317500" lvl="0" marL="914400" rtl="0">
              <a:spcBef>
                <a:spcPts val="0"/>
              </a:spcBef>
              <a:buClr>
                <a:srgbClr val="FFFFFF"/>
              </a:buClr>
              <a:buSzPct val="100000"/>
              <a:buFont typeface="Arial"/>
              <a:buChar char="●"/>
            </a:pPr>
            <a:r>
              <a:rPr lang="it">
                <a:solidFill>
                  <a:srgbClr val="FFFFFF"/>
                </a:solidFill>
                <a:hlinkClick r:id="rId8"/>
              </a:rPr>
              <a:t>rect( x1, y1, width, height)</a:t>
            </a:r>
          </a:p>
          <a:p>
            <a:pPr lvl="0" rtl="0">
              <a:spcBef>
                <a:spcPts val="0"/>
              </a:spcBef>
              <a:buNone/>
            </a:pPr>
            <a:r>
              <a:t/>
            </a:r>
            <a:endParaRPr>
              <a:solidFill>
                <a:schemeClr val="dk1"/>
              </a:solidFill>
            </a:endParaRPr>
          </a:p>
          <a:p>
            <a:pPr indent="-317500" lvl="0" marL="914400" rtl="0">
              <a:spcBef>
                <a:spcPts val="0"/>
              </a:spcBef>
              <a:buClr>
                <a:srgbClr val="FFFFFF"/>
              </a:buClr>
              <a:buSzPct val="100000"/>
              <a:buFont typeface="Arial"/>
              <a:buChar char="●"/>
            </a:pPr>
            <a:r>
              <a:rPr lang="it">
                <a:solidFill>
                  <a:srgbClr val="FFFFFF"/>
                </a:solidFill>
                <a:hlinkClick r:id="rId9"/>
              </a:rPr>
              <a:t>triangle( x1, x2, x3, y1, y2, y3)</a:t>
            </a:r>
          </a:p>
        </p:txBody>
      </p:sp>
      <p:sp>
        <p:nvSpPr>
          <p:cNvPr id="94" name="Shape 94"/>
          <p:cNvSpPr txBox="1"/>
          <p:nvPr/>
        </p:nvSpPr>
        <p:spPr>
          <a:xfrm>
            <a:off x="5435675" y="1618425"/>
            <a:ext cx="1420500" cy="585299"/>
          </a:xfrm>
          <a:prstGeom prst="rect">
            <a:avLst/>
          </a:prstGeom>
          <a:noFill/>
          <a:ln>
            <a:noFill/>
          </a:ln>
        </p:spPr>
        <p:txBody>
          <a:bodyPr anchorCtr="0" anchor="t" bIns="91425" lIns="91425" rIns="91425" tIns="91425">
            <a:noAutofit/>
          </a:bodyPr>
          <a:lstStyle/>
          <a:p>
            <a:pPr>
              <a:spcBef>
                <a:spcPts val="0"/>
              </a:spcBef>
              <a:buNone/>
            </a:pPr>
            <a:r>
              <a:rPr b="1" lang="it">
                <a:solidFill>
                  <a:srgbClr val="FFFFFF"/>
                </a:solidFill>
              </a:rPr>
              <a:t> </a:t>
            </a:r>
            <a:r>
              <a:rPr b="1" lang="it">
                <a:solidFill>
                  <a:schemeClr val="lt1"/>
                </a:solidFill>
              </a:rPr>
              <a:t>Primitive </a:t>
            </a:r>
            <a:r>
              <a:rPr b="1" lang="it">
                <a:solidFill>
                  <a:srgbClr val="FFFFFF"/>
                </a:solidFill>
              </a:rPr>
              <a:t>2D:</a:t>
            </a:r>
          </a:p>
        </p:txBody>
      </p:sp>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 name="Shape 98"/>
        <p:cNvGrpSpPr/>
        <p:nvPr/>
      </p:nvGrpSpPr>
      <p:grpSpPr>
        <a:xfrm>
          <a:off x="0" y="0"/>
          <a:ext cx="0" cy="0"/>
          <a:chOff x="0" y="0"/>
          <a:chExt cx="0" cy="0"/>
        </a:xfrm>
      </p:grpSpPr>
      <p:sp>
        <p:nvSpPr>
          <p:cNvPr id="99" name="Shape 99"/>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lgn="ctr">
              <a:spcBef>
                <a:spcPts val="0"/>
              </a:spcBef>
              <a:buNone/>
            </a:pPr>
            <a:r>
              <a:t/>
            </a:r>
            <a:endParaRPr/>
          </a:p>
          <a:p>
            <a:pPr lvl="0" rtl="0" algn="ctr">
              <a:spcBef>
                <a:spcPts val="0"/>
              </a:spcBef>
              <a:buNone/>
            </a:pPr>
            <a:r>
              <a:t/>
            </a:r>
            <a:endParaRPr/>
          </a:p>
          <a:p>
            <a:pPr lvl="0" rtl="0">
              <a:spcBef>
                <a:spcPts val="0"/>
              </a:spcBef>
              <a:buNone/>
            </a:pPr>
            <a:r>
              <a:rPr lang="it"/>
              <a:t>sdf</a:t>
            </a:r>
          </a:p>
        </p:txBody>
      </p:sp>
      <p:sp>
        <p:nvSpPr>
          <p:cNvPr id="100" name="Shape 100"/>
          <p:cNvSpPr/>
          <p:nvPr/>
        </p:nvSpPr>
        <p:spPr>
          <a:xfrm>
            <a:off x="3600" y="-33075"/>
            <a:ext cx="9208800" cy="5176499"/>
          </a:xfrm>
          <a:prstGeom prst="rect">
            <a:avLst/>
          </a:prstGeom>
          <a:solidFill>
            <a:srgbClr val="073C6B">
              <a:alpha val="79620"/>
            </a:srgbClr>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01" name="Shape 101"/>
          <p:cNvSpPr/>
          <p:nvPr/>
        </p:nvSpPr>
        <p:spPr>
          <a:xfrm>
            <a:off x="3600" y="1313625"/>
            <a:ext cx="9208800" cy="3829800"/>
          </a:xfrm>
          <a:prstGeom prst="rect">
            <a:avLst/>
          </a:prstGeom>
          <a:solidFill>
            <a:srgbClr val="000000">
              <a:alpha val="51150"/>
            </a:srgbClr>
          </a:solidFill>
          <a:ln>
            <a:noFill/>
          </a:ln>
        </p:spPr>
        <p:txBody>
          <a:bodyPr anchorCtr="0" anchor="ctr" bIns="91425" lIns="91425" rIns="91425" tIns="91425">
            <a:noAutofit/>
          </a:bodyPr>
          <a:lstStyle/>
          <a:p>
            <a:pPr lvl="0" rtl="0">
              <a:spcBef>
                <a:spcPts val="0"/>
              </a:spcBef>
              <a:buNone/>
            </a:pPr>
            <a:r>
              <a:t/>
            </a:r>
            <a:endParaRPr/>
          </a:p>
        </p:txBody>
      </p:sp>
      <p:sp>
        <p:nvSpPr>
          <p:cNvPr id="102" name="Shape 102"/>
          <p:cNvSpPr txBox="1"/>
          <p:nvPr>
            <p:ph type="title"/>
          </p:nvPr>
        </p:nvSpPr>
        <p:spPr>
          <a:xfrm>
            <a:off x="457200" y="205978"/>
            <a:ext cx="8229600" cy="857400"/>
          </a:xfrm>
          <a:prstGeom prst="rect">
            <a:avLst/>
          </a:prstGeom>
        </p:spPr>
        <p:txBody>
          <a:bodyPr anchorCtr="0" anchor="b" bIns="91425" lIns="91425" rIns="91425" tIns="91425">
            <a:noAutofit/>
          </a:bodyPr>
          <a:lstStyle/>
          <a:p>
            <a:pPr lvl="0" rtl="0">
              <a:spcBef>
                <a:spcPts val="0"/>
              </a:spcBef>
              <a:buNone/>
            </a:pPr>
            <a:r>
              <a:rPr lang="it">
                <a:solidFill>
                  <a:srgbClr val="F3F3F3"/>
                </a:solidFill>
                <a:latin typeface="Oswald"/>
                <a:ea typeface="Oswald"/>
                <a:cs typeface="Oswald"/>
                <a:sym typeface="Oswald"/>
              </a:rPr>
              <a:t>Primi passi. Installazione.</a:t>
            </a:r>
          </a:p>
        </p:txBody>
      </p:sp>
      <p:sp>
        <p:nvSpPr>
          <p:cNvPr id="103" name="Shape 103"/>
          <p:cNvSpPr txBox="1"/>
          <p:nvPr/>
        </p:nvSpPr>
        <p:spPr>
          <a:xfrm>
            <a:off x="0" y="1577400"/>
            <a:ext cx="8855099" cy="2548800"/>
          </a:xfrm>
          <a:prstGeom prst="rect">
            <a:avLst/>
          </a:prstGeom>
          <a:noFill/>
          <a:ln>
            <a:noFill/>
          </a:ln>
        </p:spPr>
        <p:txBody>
          <a:bodyPr anchorCtr="0" anchor="t" bIns="91425" lIns="91425" rIns="91425" tIns="91425">
            <a:noAutofit/>
          </a:bodyPr>
          <a:lstStyle/>
          <a:p>
            <a:pPr indent="-317500" lvl="0" marL="457200" rtl="0" algn="just">
              <a:spcBef>
                <a:spcPts val="0"/>
              </a:spcBef>
              <a:buClr>
                <a:srgbClr val="FFFFFF"/>
              </a:buClr>
              <a:buSzPct val="100000"/>
              <a:buFont typeface="Arial"/>
              <a:buChar char="●"/>
            </a:pPr>
            <a:r>
              <a:rPr lang="it">
                <a:solidFill>
                  <a:srgbClr val="FFFFFF"/>
                </a:solidFill>
              </a:rPr>
              <a:t>Download del software dal sito processing.org/download</a:t>
            </a:r>
          </a:p>
          <a:p>
            <a:pPr lvl="0" rtl="0" algn="just">
              <a:spcBef>
                <a:spcPts val="0"/>
              </a:spcBef>
              <a:buNone/>
            </a:pPr>
            <a:r>
              <a:t/>
            </a:r>
            <a:endParaRPr>
              <a:solidFill>
                <a:srgbClr val="FFFFFF"/>
              </a:solidFill>
            </a:endParaRPr>
          </a:p>
          <a:p>
            <a:pPr indent="-317500" lvl="0" marL="457200" rtl="0" algn="just">
              <a:spcBef>
                <a:spcPts val="0"/>
              </a:spcBef>
              <a:buClr>
                <a:srgbClr val="FFFFFF"/>
              </a:buClr>
              <a:buSzPct val="100000"/>
              <a:buFont typeface="Arial"/>
              <a:buChar char="●"/>
            </a:pPr>
            <a:r>
              <a:rPr lang="it">
                <a:solidFill>
                  <a:srgbClr val="FFFFFF"/>
                </a:solidFill>
              </a:rPr>
              <a:t>Non ha un installer, si esegue semplicemente l’IDE</a:t>
            </a:r>
          </a:p>
          <a:p>
            <a:pPr lvl="0" rtl="0" algn="just">
              <a:spcBef>
                <a:spcPts val="0"/>
              </a:spcBef>
              <a:buNone/>
            </a:pPr>
            <a:r>
              <a:t/>
            </a:r>
            <a:endParaRPr>
              <a:solidFill>
                <a:srgbClr val="FFFFFF"/>
              </a:solidFill>
            </a:endParaRPr>
          </a:p>
          <a:p>
            <a:pPr indent="-317500" lvl="0" marL="457200" rtl="0" algn="just">
              <a:spcBef>
                <a:spcPts val="0"/>
              </a:spcBef>
              <a:buClr>
                <a:srgbClr val="FFFFFF"/>
              </a:buClr>
              <a:buSzPct val="100000"/>
              <a:buFont typeface="Arial"/>
              <a:buChar char="●"/>
            </a:pPr>
            <a:r>
              <a:rPr lang="it">
                <a:solidFill>
                  <a:srgbClr val="FFFFFF"/>
                </a:solidFill>
              </a:rPr>
              <a:t>Si possono importare librerie esterne tramite il menu </a:t>
            </a:r>
          </a:p>
          <a:p>
            <a:pPr indent="457200" rtl="0" algn="just">
              <a:spcBef>
                <a:spcPts val="0"/>
              </a:spcBef>
              <a:buNone/>
            </a:pPr>
            <a:r>
              <a:rPr lang="it">
                <a:solidFill>
                  <a:srgbClr val="FFFFFF"/>
                </a:solidFill>
              </a:rPr>
              <a:t>“Sketches→ Import Library→ Add Library”</a:t>
            </a:r>
          </a:p>
          <a:p>
            <a:pPr lvl="0" rtl="0" algn="just">
              <a:spcBef>
                <a:spcPts val="0"/>
              </a:spcBef>
              <a:buNone/>
            </a:pPr>
            <a:r>
              <a:t/>
            </a:r>
            <a:endParaRPr>
              <a:solidFill>
                <a:srgbClr val="FFFFFF"/>
              </a:solidFill>
            </a:endParaRPr>
          </a:p>
          <a:p>
            <a:pPr indent="-317500" lvl="0" marL="457200" rtl="0" algn="just">
              <a:spcBef>
                <a:spcPts val="0"/>
              </a:spcBef>
              <a:buClr>
                <a:srgbClr val="FFFFFF"/>
              </a:buClr>
              <a:buSzPct val="100000"/>
              <a:buFont typeface="Arial"/>
              <a:buChar char="●"/>
            </a:pPr>
            <a:r>
              <a:rPr lang="it">
                <a:solidFill>
                  <a:srgbClr val="FFFFFF"/>
                </a:solidFill>
              </a:rPr>
              <a:t>Ogni libreria ha degli esempi specifici </a:t>
            </a:r>
          </a:p>
          <a:p>
            <a:pPr lvl="0" rtl="0" algn="just">
              <a:spcBef>
                <a:spcPts val="0"/>
              </a:spcBef>
              <a:buNone/>
            </a:pPr>
            <a:r>
              <a:t/>
            </a:r>
            <a:endParaRPr>
              <a:solidFill>
                <a:srgbClr val="FFFFFF"/>
              </a:solidFill>
            </a:endParaRPr>
          </a:p>
          <a:p>
            <a:pPr indent="-317500" lvl="0" marL="457200" rtl="0" algn="just">
              <a:spcBef>
                <a:spcPts val="0"/>
              </a:spcBef>
              <a:buClr>
                <a:srgbClr val="FFFFFF"/>
              </a:buClr>
              <a:buSzPct val="100000"/>
              <a:buFont typeface="Arial"/>
              <a:buChar char="●"/>
            </a:pPr>
            <a:r>
              <a:rPr lang="it">
                <a:solidFill>
                  <a:srgbClr val="FFFFFF"/>
                </a:solidFill>
              </a:rPr>
              <a:t>Tutorial e references dal sito di processing.org</a:t>
            </a:r>
          </a:p>
          <a:p>
            <a:pPr indent="457200" lvl="0" rtl="0" algn="just">
              <a:spcBef>
                <a:spcPts val="0"/>
              </a:spcBef>
              <a:buNone/>
            </a:pPr>
            <a:r>
              <a:t/>
            </a:r>
            <a:endParaRPr>
              <a:solidFill>
                <a:srgbClr val="FFFFFF"/>
              </a:solidFill>
            </a:endParaRPr>
          </a:p>
        </p:txBody>
      </p:sp>
      <p:pic>
        <p:nvPicPr>
          <p:cNvPr id="104" name="Shape 104"/>
          <p:cNvPicPr preferRelativeResize="0"/>
          <p:nvPr/>
        </p:nvPicPr>
        <p:blipFill>
          <a:blip r:embed="rId3">
            <a:alphaModFix amt="27000"/>
          </a:blip>
          <a:stretch>
            <a:fillRect/>
          </a:stretch>
        </p:blipFill>
        <p:spPr>
          <a:xfrm>
            <a:off x="3600" y="4219562"/>
            <a:ext cx="6667500" cy="923925"/>
          </a:xfrm>
          <a:prstGeom prst="rect">
            <a:avLst/>
          </a:prstGeom>
          <a:noFill/>
          <a:ln>
            <a:noFill/>
          </a:ln>
        </p:spPr>
      </p:pic>
      <p:pic>
        <p:nvPicPr>
          <p:cNvPr id="105" name="Shape 105"/>
          <p:cNvPicPr preferRelativeResize="0"/>
          <p:nvPr/>
        </p:nvPicPr>
        <p:blipFill rotWithShape="1">
          <a:blip r:embed="rId4">
            <a:alphaModFix/>
          </a:blip>
          <a:srcRect b="0" l="0" r="0" t="6050"/>
          <a:stretch/>
        </p:blipFill>
        <p:spPr>
          <a:xfrm>
            <a:off x="5864678" y="1313700"/>
            <a:ext cx="3347721" cy="3829800"/>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9" name="Shape 109"/>
        <p:cNvGrpSpPr/>
        <p:nvPr/>
      </p:nvGrpSpPr>
      <p:grpSpPr>
        <a:xfrm>
          <a:off x="0" y="0"/>
          <a:ext cx="0" cy="0"/>
          <a:chOff x="0" y="0"/>
          <a:chExt cx="0" cy="0"/>
        </a:xfrm>
      </p:grpSpPr>
      <p:sp>
        <p:nvSpPr>
          <p:cNvPr id="110" name="Shape 110"/>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lgn="ctr">
              <a:spcBef>
                <a:spcPts val="0"/>
              </a:spcBef>
              <a:buNone/>
            </a:pPr>
            <a:r>
              <a:t/>
            </a:r>
            <a:endParaRPr/>
          </a:p>
          <a:p>
            <a:pPr lvl="0" rtl="0" algn="ctr">
              <a:spcBef>
                <a:spcPts val="0"/>
              </a:spcBef>
              <a:buNone/>
            </a:pPr>
            <a:r>
              <a:t/>
            </a:r>
            <a:endParaRPr/>
          </a:p>
          <a:p>
            <a:pPr lvl="0" rtl="0">
              <a:spcBef>
                <a:spcPts val="0"/>
              </a:spcBef>
              <a:buNone/>
            </a:pPr>
            <a:r>
              <a:rPr lang="it"/>
              <a:t>sdf</a:t>
            </a:r>
          </a:p>
        </p:txBody>
      </p:sp>
      <p:sp>
        <p:nvSpPr>
          <p:cNvPr id="111" name="Shape 111"/>
          <p:cNvSpPr/>
          <p:nvPr/>
        </p:nvSpPr>
        <p:spPr>
          <a:xfrm>
            <a:off x="3600" y="-33075"/>
            <a:ext cx="9208800" cy="5176499"/>
          </a:xfrm>
          <a:prstGeom prst="rect">
            <a:avLst/>
          </a:prstGeom>
          <a:solidFill>
            <a:srgbClr val="073C6B">
              <a:alpha val="79620"/>
            </a:srgbClr>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12" name="Shape 112"/>
          <p:cNvSpPr/>
          <p:nvPr/>
        </p:nvSpPr>
        <p:spPr>
          <a:xfrm>
            <a:off x="0" y="1309650"/>
            <a:ext cx="9208800" cy="3829800"/>
          </a:xfrm>
          <a:prstGeom prst="rect">
            <a:avLst/>
          </a:prstGeom>
          <a:solidFill>
            <a:srgbClr val="000000">
              <a:alpha val="51150"/>
            </a:srgbClr>
          </a:solidFill>
          <a:ln>
            <a:noFill/>
          </a:ln>
        </p:spPr>
        <p:txBody>
          <a:bodyPr anchorCtr="0" anchor="ctr" bIns="91425" lIns="91425" rIns="91425" tIns="91425">
            <a:noAutofit/>
          </a:bodyPr>
          <a:lstStyle/>
          <a:p>
            <a:pPr lvl="0" rtl="0">
              <a:spcBef>
                <a:spcPts val="0"/>
              </a:spcBef>
              <a:buClr>
                <a:srgbClr val="000000"/>
              </a:buClr>
              <a:buFont typeface="Arial"/>
              <a:buNone/>
            </a:pPr>
            <a:r>
              <a:t/>
            </a:r>
            <a:endParaRPr>
              <a:solidFill>
                <a:srgbClr val="FFFFFF"/>
              </a:solidFill>
            </a:endParaRPr>
          </a:p>
        </p:txBody>
      </p:sp>
      <p:sp>
        <p:nvSpPr>
          <p:cNvPr id="113" name="Shape 113"/>
          <p:cNvSpPr txBox="1"/>
          <p:nvPr>
            <p:ph type="title"/>
          </p:nvPr>
        </p:nvSpPr>
        <p:spPr>
          <a:xfrm>
            <a:off x="457200" y="205975"/>
            <a:ext cx="8556899" cy="857400"/>
          </a:xfrm>
          <a:prstGeom prst="rect">
            <a:avLst/>
          </a:prstGeom>
        </p:spPr>
        <p:txBody>
          <a:bodyPr anchorCtr="0" anchor="b" bIns="91425" lIns="91425" rIns="91425" tIns="91425">
            <a:noAutofit/>
          </a:bodyPr>
          <a:lstStyle/>
          <a:p>
            <a:pPr lvl="0" rtl="0">
              <a:spcBef>
                <a:spcPts val="0"/>
              </a:spcBef>
              <a:buNone/>
            </a:pPr>
            <a:r>
              <a:rPr lang="it">
                <a:solidFill>
                  <a:srgbClr val="F3F3F3"/>
                </a:solidFill>
                <a:latin typeface="Oswald"/>
                <a:ea typeface="Oswald"/>
                <a:cs typeface="Oswald"/>
                <a:sym typeface="Oswald"/>
              </a:rPr>
              <a:t>Primi passi. classe Capture.</a:t>
            </a:r>
          </a:p>
        </p:txBody>
      </p:sp>
      <p:sp>
        <p:nvSpPr>
          <p:cNvPr id="114" name="Shape 114"/>
          <p:cNvSpPr txBox="1"/>
          <p:nvPr/>
        </p:nvSpPr>
        <p:spPr>
          <a:xfrm>
            <a:off x="388975" y="2327925"/>
            <a:ext cx="6781499" cy="3264899"/>
          </a:xfrm>
          <a:prstGeom prst="rect">
            <a:avLst/>
          </a:prstGeom>
          <a:noFill/>
          <a:ln>
            <a:noFill/>
          </a:ln>
        </p:spPr>
        <p:txBody>
          <a:bodyPr anchorCtr="0" anchor="t" bIns="91425" lIns="91425" rIns="91425" tIns="91425">
            <a:noAutofit/>
          </a:bodyPr>
          <a:lstStyle/>
          <a:p>
            <a:pPr lvl="0" rtl="0">
              <a:spcBef>
                <a:spcPts val="0"/>
              </a:spcBef>
              <a:buNone/>
            </a:pPr>
            <a:r>
              <a:rPr b="1" lang="it">
                <a:solidFill>
                  <a:srgbClr val="FFFFFF"/>
                </a:solidFill>
              </a:rPr>
              <a:t>available()</a:t>
            </a:r>
            <a:r>
              <a:rPr lang="it">
                <a:solidFill>
                  <a:srgbClr val="FFFFFF"/>
                </a:solidFill>
              </a:rPr>
              <a:t> Ritorna "true" quando un nuovo frame è disponibile alla lettura </a:t>
            </a:r>
          </a:p>
          <a:p>
            <a:pPr lvl="0" rtl="0">
              <a:spcBef>
                <a:spcPts val="0"/>
              </a:spcBef>
              <a:buNone/>
            </a:pPr>
            <a:r>
              <a:t/>
            </a:r>
            <a:endParaRPr>
              <a:solidFill>
                <a:srgbClr val="FFFFFF"/>
              </a:solidFill>
            </a:endParaRPr>
          </a:p>
          <a:p>
            <a:pPr lvl="0" rtl="0">
              <a:spcBef>
                <a:spcPts val="0"/>
              </a:spcBef>
              <a:buNone/>
            </a:pPr>
            <a:r>
              <a:rPr b="1" lang="it">
                <a:solidFill>
                  <a:srgbClr val="FFFFFF"/>
                </a:solidFill>
              </a:rPr>
              <a:t>start()</a:t>
            </a:r>
            <a:r>
              <a:rPr lang="it">
                <a:solidFill>
                  <a:srgbClr val="FFFFFF"/>
                </a:solidFill>
              </a:rPr>
              <a:t> Inizia a catturare frame dal device selezionato</a:t>
            </a:r>
          </a:p>
          <a:p>
            <a:pPr lvl="0" rtl="0">
              <a:spcBef>
                <a:spcPts val="0"/>
              </a:spcBef>
              <a:buNone/>
            </a:pPr>
            <a:r>
              <a:t/>
            </a:r>
            <a:endParaRPr>
              <a:solidFill>
                <a:srgbClr val="FFFFFF"/>
              </a:solidFill>
            </a:endParaRPr>
          </a:p>
          <a:p>
            <a:pPr lvl="0" rtl="0">
              <a:spcBef>
                <a:spcPts val="0"/>
              </a:spcBef>
              <a:buNone/>
            </a:pPr>
            <a:r>
              <a:rPr b="1" lang="it">
                <a:solidFill>
                  <a:srgbClr val="FFFFFF"/>
                </a:solidFill>
              </a:rPr>
              <a:t>stop()</a:t>
            </a:r>
            <a:r>
              <a:rPr lang="it">
                <a:solidFill>
                  <a:srgbClr val="FFFFFF"/>
                </a:solidFill>
              </a:rPr>
              <a:t> Stops capturing frames from an attached device </a:t>
            </a:r>
          </a:p>
          <a:p>
            <a:pPr lvl="0" rtl="0">
              <a:spcBef>
                <a:spcPts val="0"/>
              </a:spcBef>
              <a:buNone/>
            </a:pPr>
            <a:r>
              <a:t/>
            </a:r>
            <a:endParaRPr>
              <a:solidFill>
                <a:srgbClr val="FFFFFF"/>
              </a:solidFill>
            </a:endParaRPr>
          </a:p>
          <a:p>
            <a:pPr lvl="0" rtl="0">
              <a:spcBef>
                <a:spcPts val="0"/>
              </a:spcBef>
              <a:buNone/>
            </a:pPr>
            <a:r>
              <a:rPr b="1" lang="it">
                <a:solidFill>
                  <a:srgbClr val="FFFFFF"/>
                </a:solidFill>
              </a:rPr>
              <a:t>read()</a:t>
            </a:r>
            <a:r>
              <a:rPr lang="it">
                <a:solidFill>
                  <a:srgbClr val="FFFFFF"/>
                </a:solidFill>
              </a:rPr>
              <a:t> Reads the current video frame </a:t>
            </a:r>
          </a:p>
          <a:p>
            <a:pPr lvl="0" rtl="0">
              <a:spcBef>
                <a:spcPts val="0"/>
              </a:spcBef>
              <a:buNone/>
            </a:pPr>
            <a:r>
              <a:t/>
            </a:r>
            <a:endParaRPr>
              <a:solidFill>
                <a:srgbClr val="FFFFFF"/>
              </a:solidFill>
            </a:endParaRPr>
          </a:p>
          <a:p>
            <a:pPr lvl="0" rtl="0">
              <a:spcBef>
                <a:spcPts val="0"/>
              </a:spcBef>
              <a:buClr>
                <a:schemeClr val="dk1"/>
              </a:buClr>
              <a:buSzPct val="78571"/>
              <a:buFont typeface="Arial"/>
              <a:buNone/>
            </a:pPr>
            <a:r>
              <a:rPr b="1" lang="it">
                <a:solidFill>
                  <a:srgbClr val="FFFFFF"/>
                </a:solidFill>
              </a:rPr>
              <a:t>list()</a:t>
            </a:r>
            <a:r>
              <a:rPr lang="it">
                <a:solidFill>
                  <a:srgbClr val="FFFFFF"/>
                </a:solidFill>
              </a:rPr>
              <a:t> Gets a list of all available capture devices such as a camera</a:t>
            </a:r>
          </a:p>
          <a:p>
            <a:pPr>
              <a:spcBef>
                <a:spcPts val="0"/>
              </a:spcBef>
              <a:buNone/>
            </a:pPr>
            <a:r>
              <a:t/>
            </a:r>
            <a:endParaRPr/>
          </a:p>
        </p:txBody>
      </p:sp>
      <p:sp>
        <p:nvSpPr>
          <p:cNvPr id="115" name="Shape 115"/>
          <p:cNvSpPr txBox="1"/>
          <p:nvPr/>
        </p:nvSpPr>
        <p:spPr>
          <a:xfrm>
            <a:off x="400950" y="1420475"/>
            <a:ext cx="8419800" cy="769799"/>
          </a:xfrm>
          <a:prstGeom prst="rect">
            <a:avLst/>
          </a:prstGeom>
          <a:noFill/>
          <a:ln>
            <a:noFill/>
          </a:ln>
        </p:spPr>
        <p:txBody>
          <a:bodyPr anchorCtr="0" anchor="t" bIns="91425" lIns="91425" rIns="91425" tIns="91425">
            <a:noAutofit/>
          </a:bodyPr>
          <a:lstStyle/>
          <a:p>
            <a:pPr rtl="0">
              <a:spcBef>
                <a:spcPts val="0"/>
              </a:spcBef>
              <a:buNone/>
            </a:pPr>
            <a:r>
              <a:t/>
            </a:r>
            <a:endParaRPr>
              <a:solidFill>
                <a:srgbClr val="FFFFFF"/>
              </a:solidFill>
            </a:endParaRPr>
          </a:p>
          <a:p>
            <a:pPr rtl="0">
              <a:spcBef>
                <a:spcPts val="0"/>
              </a:spcBef>
              <a:buNone/>
            </a:pPr>
            <a:r>
              <a:rPr lang="it">
                <a:solidFill>
                  <a:srgbClr val="FFFFFF"/>
                </a:solidFill>
              </a:rPr>
              <a:t>Funzioni della classe Capture: </a:t>
            </a:r>
          </a:p>
          <a:p>
            <a:pPr>
              <a:spcBef>
                <a:spcPts val="0"/>
              </a:spcBef>
              <a:buNone/>
            </a:pPr>
            <a:r>
              <a:rPr lang="it">
                <a:solidFill>
                  <a:srgbClr val="FFFFFF"/>
                </a:solidFill>
              </a:rPr>
              <a:t>	</a:t>
            </a:r>
          </a:p>
        </p:txBody>
      </p:sp>
      <p:pic>
        <p:nvPicPr>
          <p:cNvPr id="116" name="Shape 116"/>
          <p:cNvPicPr preferRelativeResize="0"/>
          <p:nvPr/>
        </p:nvPicPr>
        <p:blipFill>
          <a:blip r:embed="rId3">
            <a:alphaModFix/>
          </a:blip>
          <a:stretch>
            <a:fillRect/>
          </a:stretch>
        </p:blipFill>
        <p:spPr>
          <a:xfrm>
            <a:off x="6453325" y="2113975"/>
            <a:ext cx="2759075" cy="2168950"/>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 name="Shape 120"/>
        <p:cNvGrpSpPr/>
        <p:nvPr/>
      </p:nvGrpSpPr>
      <p:grpSpPr>
        <a:xfrm>
          <a:off x="0" y="0"/>
          <a:ext cx="0" cy="0"/>
          <a:chOff x="0" y="0"/>
          <a:chExt cx="0" cy="0"/>
        </a:xfrm>
      </p:grpSpPr>
      <p:sp>
        <p:nvSpPr>
          <p:cNvPr id="121" name="Shape 121"/>
          <p:cNvSpPr txBox="1"/>
          <p:nvPr>
            <p:ph idx="1" type="body"/>
          </p:nvPr>
        </p:nvSpPr>
        <p:spPr>
          <a:xfrm>
            <a:off x="457200" y="1200150"/>
            <a:ext cx="8229600" cy="3725699"/>
          </a:xfrm>
          <a:prstGeom prst="rect">
            <a:avLst/>
          </a:prstGeom>
        </p:spPr>
        <p:txBody>
          <a:bodyPr anchorCtr="0" anchor="t" bIns="91425" lIns="91425" rIns="91425" tIns="91425">
            <a:noAutofit/>
          </a:bodyPr>
          <a:lstStyle/>
          <a:p>
            <a:pPr lvl="0" rtl="0" algn="ctr">
              <a:spcBef>
                <a:spcPts val="0"/>
              </a:spcBef>
              <a:buNone/>
            </a:pPr>
            <a:r>
              <a:t/>
            </a:r>
            <a:endParaRPr/>
          </a:p>
          <a:p>
            <a:pPr lvl="0" rtl="0" algn="ctr">
              <a:spcBef>
                <a:spcPts val="0"/>
              </a:spcBef>
              <a:buNone/>
            </a:pPr>
            <a:r>
              <a:t/>
            </a:r>
            <a:endParaRPr/>
          </a:p>
          <a:p>
            <a:pPr lvl="0" rtl="0">
              <a:spcBef>
                <a:spcPts val="0"/>
              </a:spcBef>
              <a:buNone/>
            </a:pPr>
            <a:r>
              <a:rPr lang="it"/>
              <a:t>sdf</a:t>
            </a:r>
          </a:p>
        </p:txBody>
      </p:sp>
      <p:sp>
        <p:nvSpPr>
          <p:cNvPr id="122" name="Shape 122"/>
          <p:cNvSpPr/>
          <p:nvPr/>
        </p:nvSpPr>
        <p:spPr>
          <a:xfrm>
            <a:off x="3600" y="-33075"/>
            <a:ext cx="9208800" cy="5176499"/>
          </a:xfrm>
          <a:prstGeom prst="rect">
            <a:avLst/>
          </a:prstGeom>
          <a:solidFill>
            <a:srgbClr val="073C6B">
              <a:alpha val="79620"/>
            </a:srgbClr>
          </a:solidFill>
          <a:ln cap="flat" cmpd="sng" w="19050">
            <a:solidFill>
              <a:schemeClr val="dk2"/>
            </a:solidFill>
            <a:prstDash val="solid"/>
            <a:round/>
            <a:headEnd len="med" w="med" type="none"/>
            <a:tailEnd len="med" w="med" type="none"/>
          </a:ln>
        </p:spPr>
        <p:txBody>
          <a:bodyPr anchorCtr="0" anchor="ctr" bIns="91425" lIns="91425" rIns="91425" tIns="91425">
            <a:noAutofit/>
          </a:bodyPr>
          <a:lstStyle/>
          <a:p>
            <a:pPr lvl="0" rtl="0">
              <a:spcBef>
                <a:spcPts val="0"/>
              </a:spcBef>
              <a:buNone/>
            </a:pPr>
            <a:r>
              <a:t/>
            </a:r>
            <a:endParaRPr/>
          </a:p>
        </p:txBody>
      </p:sp>
      <p:sp>
        <p:nvSpPr>
          <p:cNvPr id="123" name="Shape 123"/>
          <p:cNvSpPr txBox="1"/>
          <p:nvPr>
            <p:ph type="title"/>
          </p:nvPr>
        </p:nvSpPr>
        <p:spPr>
          <a:xfrm>
            <a:off x="457200" y="510778"/>
            <a:ext cx="8229600" cy="857400"/>
          </a:xfrm>
          <a:prstGeom prst="rect">
            <a:avLst/>
          </a:prstGeom>
        </p:spPr>
        <p:txBody>
          <a:bodyPr anchorCtr="0" anchor="b" bIns="91425" lIns="91425" rIns="91425" tIns="91425">
            <a:noAutofit/>
          </a:bodyPr>
          <a:lstStyle/>
          <a:p>
            <a:pPr lvl="0" rtl="0">
              <a:spcBef>
                <a:spcPts val="0"/>
              </a:spcBef>
              <a:buNone/>
            </a:pPr>
            <a:r>
              <a:rPr lang="it">
                <a:solidFill>
                  <a:srgbClr val="F3F3F3"/>
                </a:solidFill>
                <a:latin typeface="Oswald"/>
                <a:ea typeface="Oswald"/>
                <a:cs typeface="Oswald"/>
                <a:sym typeface="Oswald"/>
              </a:rPr>
              <a:t>Primi passi. Libreria OpenCV. </a:t>
            </a:r>
          </a:p>
        </p:txBody>
      </p:sp>
      <p:sp>
        <p:nvSpPr>
          <p:cNvPr id="124" name="Shape 124"/>
          <p:cNvSpPr/>
          <p:nvPr/>
        </p:nvSpPr>
        <p:spPr>
          <a:xfrm>
            <a:off x="21150" y="1284625"/>
            <a:ext cx="9208800" cy="3829800"/>
          </a:xfrm>
          <a:prstGeom prst="rect">
            <a:avLst/>
          </a:prstGeom>
          <a:solidFill>
            <a:srgbClr val="000000">
              <a:alpha val="51150"/>
            </a:srgbClr>
          </a:solidFill>
          <a:ln>
            <a:noFill/>
          </a:ln>
        </p:spPr>
        <p:txBody>
          <a:bodyPr anchorCtr="0" anchor="ctr" bIns="91425" lIns="91425" rIns="91425" tIns="91425">
            <a:noAutofit/>
          </a:bodyPr>
          <a:lstStyle/>
          <a:p>
            <a:pPr lvl="0" rtl="0">
              <a:spcBef>
                <a:spcPts val="0"/>
              </a:spcBef>
              <a:buNone/>
            </a:pPr>
            <a:r>
              <a:t/>
            </a:r>
            <a:endParaRPr/>
          </a:p>
        </p:txBody>
      </p:sp>
      <p:sp>
        <p:nvSpPr>
          <p:cNvPr id="125" name="Shape 125"/>
          <p:cNvSpPr txBox="1"/>
          <p:nvPr/>
        </p:nvSpPr>
        <p:spPr>
          <a:xfrm>
            <a:off x="72350" y="1389125"/>
            <a:ext cx="8419800" cy="769799"/>
          </a:xfrm>
          <a:prstGeom prst="rect">
            <a:avLst/>
          </a:prstGeom>
          <a:noFill/>
          <a:ln>
            <a:noFill/>
          </a:ln>
        </p:spPr>
        <p:txBody>
          <a:bodyPr anchorCtr="0" anchor="t" bIns="91425" lIns="91425" rIns="91425" tIns="91425">
            <a:noAutofit/>
          </a:bodyPr>
          <a:lstStyle/>
          <a:p>
            <a:pPr lvl="0" rtl="0">
              <a:spcBef>
                <a:spcPts val="0"/>
              </a:spcBef>
              <a:buNone/>
            </a:pPr>
            <a:r>
              <a:t/>
            </a:r>
            <a:endParaRPr>
              <a:solidFill>
                <a:srgbClr val="FFFFFF"/>
              </a:solidFill>
            </a:endParaRPr>
          </a:p>
          <a:p>
            <a:pPr indent="-317500" lvl="0" marL="457200" rtl="0">
              <a:spcBef>
                <a:spcPts val="0"/>
              </a:spcBef>
              <a:buClr>
                <a:srgbClr val="FFFFFF"/>
              </a:buClr>
              <a:buSzPct val="100000"/>
              <a:buFont typeface="Arial"/>
              <a:buChar char="●"/>
            </a:pPr>
            <a:r>
              <a:rPr lang="it">
                <a:solidFill>
                  <a:srgbClr val="FFFFFF"/>
                </a:solidFill>
              </a:rPr>
              <a:t>Cos’è OpenCV</a:t>
            </a:r>
          </a:p>
          <a:p>
            <a:pPr lvl="0" rtl="0">
              <a:spcBef>
                <a:spcPts val="0"/>
              </a:spcBef>
              <a:buNone/>
            </a:pPr>
            <a:r>
              <a:t/>
            </a:r>
            <a:endParaRPr>
              <a:solidFill>
                <a:srgbClr val="FFFFFF"/>
              </a:solidFill>
            </a:endParaRPr>
          </a:p>
          <a:p>
            <a:pPr indent="-317500" lvl="0" marL="457200" rtl="0">
              <a:spcBef>
                <a:spcPts val="0"/>
              </a:spcBef>
              <a:buClr>
                <a:srgbClr val="FFFFFF"/>
              </a:buClr>
              <a:buSzPct val="100000"/>
              <a:buFont typeface="Arial"/>
              <a:buChar char="●"/>
            </a:pPr>
            <a:r>
              <a:rPr lang="it">
                <a:solidFill>
                  <a:srgbClr val="FFFFFF"/>
                </a:solidFill>
              </a:rPr>
              <a:t>Come si interfaccia con Processing</a:t>
            </a:r>
          </a:p>
          <a:p>
            <a:pPr lvl="0" rtl="0">
              <a:spcBef>
                <a:spcPts val="0"/>
              </a:spcBef>
              <a:buNone/>
            </a:pPr>
            <a:r>
              <a:t/>
            </a:r>
            <a:endParaRPr>
              <a:solidFill>
                <a:srgbClr val="FFFFFF"/>
              </a:solidFill>
            </a:endParaRPr>
          </a:p>
          <a:p>
            <a:pPr indent="-317500" lvl="0" marL="457200" rtl="0">
              <a:spcBef>
                <a:spcPts val="0"/>
              </a:spcBef>
              <a:buClr>
                <a:srgbClr val="FFFFFF"/>
              </a:buClr>
              <a:buSzPct val="100000"/>
              <a:buFont typeface="Arial"/>
              <a:buChar char="●"/>
            </a:pPr>
            <a:r>
              <a:rPr lang="it">
                <a:solidFill>
                  <a:srgbClr val="FFFFFF"/>
                </a:solidFill>
              </a:rPr>
              <a:t>Come utilizzarlo</a:t>
            </a:r>
          </a:p>
          <a:p>
            <a:pPr lvl="0" rtl="0">
              <a:spcBef>
                <a:spcPts val="0"/>
              </a:spcBef>
              <a:buNone/>
            </a:pPr>
            <a:r>
              <a:t/>
            </a:r>
            <a:endParaRPr>
              <a:solidFill>
                <a:srgbClr val="FFFFFF"/>
              </a:solidFill>
            </a:endParaRPr>
          </a:p>
          <a:p>
            <a:pPr indent="-317500" lvl="0" marL="457200" rtl="0">
              <a:spcBef>
                <a:spcPts val="0"/>
              </a:spcBef>
              <a:buClr>
                <a:srgbClr val="FFFFFF"/>
              </a:buClr>
              <a:buSzPct val="100000"/>
              <a:buFont typeface="Arial"/>
              <a:buChar char="●"/>
            </a:pPr>
            <a:r>
              <a:rPr lang="it">
                <a:solidFill>
                  <a:srgbClr val="FFFFFF"/>
                </a:solidFill>
              </a:rPr>
              <a:t>I Classificatori</a:t>
            </a:r>
          </a:p>
          <a:p>
            <a:pPr lvl="0" rtl="0">
              <a:spcBef>
                <a:spcPts val="0"/>
              </a:spcBef>
              <a:buNone/>
            </a:pPr>
            <a:r>
              <a:t/>
            </a:r>
            <a:endParaRPr>
              <a:solidFill>
                <a:srgbClr val="FFFFFF"/>
              </a:solidFill>
            </a:endParaRPr>
          </a:p>
          <a:p>
            <a:pPr indent="-317500" lvl="0" marL="457200" rtl="0">
              <a:spcBef>
                <a:spcPts val="0"/>
              </a:spcBef>
              <a:buClr>
                <a:srgbClr val="FFFFFF"/>
              </a:buClr>
              <a:buSzPct val="100000"/>
              <a:buFont typeface="Arial"/>
              <a:buChar char="●"/>
            </a:pPr>
            <a:r>
              <a:rPr lang="it">
                <a:solidFill>
                  <a:srgbClr val="FFFFFF"/>
                </a:solidFill>
              </a:rPr>
              <a:t>Il riconoscimento facciale</a:t>
            </a:r>
          </a:p>
          <a:p>
            <a:pPr lvl="0" rtl="0">
              <a:spcBef>
                <a:spcPts val="0"/>
              </a:spcBef>
              <a:buNone/>
            </a:pPr>
            <a:r>
              <a:t/>
            </a:r>
            <a:endParaRPr>
              <a:solidFill>
                <a:srgbClr val="FFFFFF"/>
              </a:solidFill>
            </a:endParaRPr>
          </a:p>
          <a:p>
            <a:pPr indent="-317500" lvl="0" marL="457200" rtl="0">
              <a:spcBef>
                <a:spcPts val="0"/>
              </a:spcBef>
              <a:buClr>
                <a:srgbClr val="FFFFFF"/>
              </a:buClr>
              <a:buSzPct val="100000"/>
              <a:buFont typeface="Arial"/>
              <a:buChar char="●"/>
            </a:pPr>
            <a:r>
              <a:rPr lang="it">
                <a:solidFill>
                  <a:srgbClr val="FFFFFF"/>
                </a:solidFill>
              </a:rPr>
              <a:t>Il Tracking</a:t>
            </a:r>
          </a:p>
          <a:p>
            <a:pPr lvl="0" rtl="0">
              <a:spcBef>
                <a:spcPts val="0"/>
              </a:spcBef>
              <a:buNone/>
            </a:pPr>
            <a:r>
              <a:t/>
            </a:r>
            <a:endParaRPr>
              <a:solidFill>
                <a:srgbClr val="FFFFFF"/>
              </a:solidFill>
            </a:endParaRPr>
          </a:p>
          <a:p>
            <a:pPr lvl="0" rtl="0">
              <a:spcBef>
                <a:spcPts val="0"/>
              </a:spcBef>
              <a:buNone/>
            </a:pPr>
            <a:r>
              <a:t/>
            </a:r>
            <a:endParaRPr>
              <a:solidFill>
                <a:srgbClr val="FFFFFF"/>
              </a:solidFill>
            </a:endParaRPr>
          </a:p>
          <a:p>
            <a:pPr lvl="0" rtl="0">
              <a:spcBef>
                <a:spcPts val="0"/>
              </a:spcBef>
              <a:buNone/>
            </a:pPr>
            <a:r>
              <a:t/>
            </a:r>
            <a:endParaRPr>
              <a:solidFill>
                <a:srgbClr val="FFFFFF"/>
              </a:solidFill>
            </a:endParaRPr>
          </a:p>
          <a:p>
            <a:pPr lvl="0" rtl="0">
              <a:spcBef>
                <a:spcPts val="0"/>
              </a:spcBef>
              <a:buNone/>
            </a:pPr>
            <a:r>
              <a:rPr lang="it">
                <a:solidFill>
                  <a:srgbClr val="FFFFFF"/>
                </a:solidFill>
              </a:rPr>
              <a:t>	</a:t>
            </a:r>
          </a:p>
        </p:txBody>
      </p:sp>
      <p:pic>
        <p:nvPicPr>
          <p:cNvPr id="126" name="Shape 126"/>
          <p:cNvPicPr preferRelativeResize="0"/>
          <p:nvPr/>
        </p:nvPicPr>
        <p:blipFill rotWithShape="1">
          <a:blip r:embed="rId3">
            <a:alphaModFix/>
          </a:blip>
          <a:srcRect b="0" l="0" r="0" t="42980"/>
          <a:stretch/>
        </p:blipFill>
        <p:spPr>
          <a:xfrm>
            <a:off x="5109900" y="3676649"/>
            <a:ext cx="4055676" cy="1437774"/>
          </a:xfrm>
          <a:prstGeom prst="rect">
            <a:avLst/>
          </a:prstGeom>
          <a:noFill/>
          <a:ln>
            <a:noFill/>
          </a:ln>
        </p:spPr>
      </p:pic>
      <p:pic>
        <p:nvPicPr>
          <p:cNvPr id="127" name="Shape 127"/>
          <p:cNvPicPr preferRelativeResize="0"/>
          <p:nvPr/>
        </p:nvPicPr>
        <p:blipFill rotWithShape="1">
          <a:blip r:embed="rId4">
            <a:alphaModFix/>
          </a:blip>
          <a:srcRect b="0" l="29948" r="17389" t="7287"/>
          <a:stretch/>
        </p:blipFill>
        <p:spPr>
          <a:xfrm>
            <a:off x="7067425" y="1425662"/>
            <a:ext cx="2076575" cy="2193500"/>
          </a:xfrm>
          <a:prstGeom prst="rect">
            <a:avLst/>
          </a:prstGeom>
          <a:noFill/>
          <a:ln>
            <a:noFill/>
          </a:ln>
        </p:spPr>
      </p:pic>
      <p:pic>
        <p:nvPicPr>
          <p:cNvPr id="128" name="Shape 128"/>
          <p:cNvPicPr preferRelativeResize="0"/>
          <p:nvPr/>
        </p:nvPicPr>
        <p:blipFill>
          <a:blip r:embed="rId5">
            <a:alphaModFix/>
          </a:blip>
          <a:stretch>
            <a:fillRect/>
          </a:stretch>
        </p:blipFill>
        <p:spPr>
          <a:xfrm>
            <a:off x="5258650" y="1834850"/>
            <a:ext cx="1640561" cy="1162774"/>
          </a:xfrm>
          <a:prstGeom prst="rect">
            <a:avLst/>
          </a:prstGeom>
          <a:noFill/>
          <a:ln>
            <a:noFill/>
          </a:ln>
        </p:spPr>
      </p:pic>
      <p:pic>
        <p:nvPicPr>
          <p:cNvPr id="129" name="Shape 129"/>
          <p:cNvPicPr preferRelativeResize="0"/>
          <p:nvPr/>
        </p:nvPicPr>
        <p:blipFill>
          <a:blip r:embed="rId6">
            <a:alphaModFix/>
          </a:blip>
          <a:stretch>
            <a:fillRect/>
          </a:stretch>
        </p:blipFill>
        <p:spPr>
          <a:xfrm>
            <a:off x="3462128" y="1928062"/>
            <a:ext cx="1301796" cy="976349"/>
          </a:xfrm>
          <a:prstGeom prst="rect">
            <a:avLst/>
          </a:prstGeom>
          <a:noFill/>
          <a:ln>
            <a:noFill/>
          </a:ln>
        </p:spPr>
      </p:pic>
      <p:pic>
        <p:nvPicPr>
          <p:cNvPr id="130" name="Shape 130"/>
          <p:cNvPicPr preferRelativeResize="0"/>
          <p:nvPr/>
        </p:nvPicPr>
        <p:blipFill>
          <a:blip r:embed="rId7">
            <a:alphaModFix/>
          </a:blip>
          <a:stretch>
            <a:fillRect/>
          </a:stretch>
        </p:blipFill>
        <p:spPr>
          <a:xfrm>
            <a:off x="3342162" y="3817387"/>
            <a:ext cx="1541700" cy="1156275"/>
          </a:xfrm>
          <a:prstGeom prst="rect">
            <a:avLst/>
          </a:prstGeom>
          <a:noFill/>
          <a:ln>
            <a:noFill/>
          </a:ln>
        </p:spPr>
      </p:pic>
      <p:pic>
        <p:nvPicPr>
          <p:cNvPr id="131" name="Shape 131"/>
          <p:cNvPicPr preferRelativeResize="0"/>
          <p:nvPr/>
        </p:nvPicPr>
        <p:blipFill>
          <a:blip r:embed="rId8">
            <a:alphaModFix amt="99000"/>
          </a:blip>
          <a:stretch>
            <a:fillRect/>
          </a:stretch>
        </p:blipFill>
        <p:spPr>
          <a:xfrm>
            <a:off x="6159425" y="113574"/>
            <a:ext cx="1042224" cy="1042224"/>
          </a:xfrm>
          <a:prstGeom prst="rect">
            <a:avLst/>
          </a:prstGeom>
          <a:noFill/>
          <a:ln>
            <a:noFill/>
          </a:ln>
        </p:spPr>
      </p:pic>
      <p:pic>
        <p:nvPicPr>
          <p:cNvPr id="132" name="Shape 132"/>
          <p:cNvPicPr preferRelativeResize="0"/>
          <p:nvPr/>
        </p:nvPicPr>
        <p:blipFill rotWithShape="1">
          <a:blip r:embed="rId9">
            <a:alphaModFix/>
          </a:blip>
          <a:srcRect b="19372" l="23493" r="23498" t="12246"/>
          <a:stretch/>
        </p:blipFill>
        <p:spPr>
          <a:xfrm>
            <a:off x="7644100" y="56537"/>
            <a:ext cx="1195100" cy="1156275"/>
          </a:xfrm>
          <a:prstGeom prst="rect">
            <a:avLst/>
          </a:prstGeom>
          <a:noFill/>
          <a:ln>
            <a:noFill/>
          </a:ln>
        </p:spPr>
      </p:pic>
    </p:spTree>
  </p:cSld>
  <p:clrMapOvr>
    <a:masterClrMapping/>
  </p:clrMapOvr>
  <p:transition spd="slow">
    <p:cut/>
  </p:transition>
</p:sld>
</file>

<file path=ppt/theme/theme1.xml><?xml version="1.0" encoding="utf-8"?>
<a:theme xmlns:a="http://schemas.openxmlformats.org/drawingml/2006/main" xmlns:r="http://schemas.openxmlformats.org/officeDocument/2006/relationships" name="simple-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ysClr lastClr="000000" val="windowText"/>
      </a:dk1>
      <a:lt1>
        <a:sysClr lastClr="FFFFFF" val="window"/>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cap="flat" cmpd="sng" w="9525" algn="ctr">
          <a:solidFill>
            <a:schemeClr val="phClr">
              <a:shade val="95000"/>
              <a:satMod val="105000"/>
            </a:schemeClr>
          </a:solidFill>
          <a:prstDash val="solid"/>
        </a:ln>
        <a:ln cap="flat" cmpd="sng" w="25400" algn="ctr">
          <a:solidFill>
            <a:schemeClr val="phClr"/>
          </a:solidFill>
          <a:prstDash val="solid"/>
        </a:ln>
        <a:ln cap="flat" cmpd="sng" w="38100" algn="ctr">
          <a:solidFill>
            <a:schemeClr val="phClr"/>
          </a:solidFill>
          <a:prstDash val="solid"/>
        </a:ln>
      </a:lnStyleLst>
      <a:effectStyleLst>
        <a:effectStyle>
          <a:effectLst>
            <a:outerShdw blurRad="40000" rotWithShape="0" dir="5400000" dist="20000">
              <a:srgbClr val="000000">
                <a:alpha val="38000"/>
              </a:srgbClr>
            </a:outerShdw>
          </a:effectLst>
        </a:effectStyle>
        <a:effectStyle>
          <a:effectLst>
            <a:outerShdw blurRad="40000" rotWithShape="0" dir="5400000" dist="23000">
              <a:srgbClr val="000000">
                <a:alpha val="35000"/>
              </a:srgbClr>
            </a:outerShdw>
          </a:effectLst>
        </a:effectStyle>
        <a:effectStyle>
          <a:effectLst>
            <a:outerShdw blurRad="40000" rotWithShape="0" dir="5400000" dist="23000">
              <a:srgbClr val="000000">
                <a:alpha val="35000"/>
              </a:srgbClr>
            </a:outerShdw>
          </a:effectLst>
          <a:scene3d>
            <a:camera prst="orthographicFront">
              <a:rot lat="0" lon="0" rev="0"/>
            </a:camera>
            <a:lightRig dir="t" rig="threePt">
              <a:rot lat="0" lon="0" rev="1200000"/>
            </a:lightRig>
          </a:scene3d>
          <a:sp3d>
            <a:bevelT h="25400" w="635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b="180000" l="50000" r="50000" t="-80000"/>
          </a:path>
        </a:gradFill>
        <a:gradFill rotWithShape="1">
          <a:gsLst>
            <a:gs pos="0">
              <a:schemeClr val="phClr">
                <a:tint val="80000"/>
                <a:satMod val="300000"/>
              </a:schemeClr>
            </a:gs>
            <a:gs pos="100000">
              <a:schemeClr val="phClr">
                <a:shade val="30000"/>
                <a:satMod val="200000"/>
              </a:schemeClr>
            </a:gs>
          </a:gsLst>
          <a:path path="circle">
            <a:fillToRect b="50000" l="50000" r="50000" t="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theme>
</file>